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18"/>
  </p:notesMasterIdLst>
  <p:handoutMasterIdLst>
    <p:handoutMasterId r:id="rId19"/>
  </p:handoutMasterIdLst>
  <p:sldIdLst>
    <p:sldId id="256" r:id="rId2"/>
    <p:sldId id="278" r:id="rId3"/>
    <p:sldId id="280" r:id="rId4"/>
    <p:sldId id="281" r:id="rId5"/>
    <p:sldId id="283" r:id="rId6"/>
    <p:sldId id="282" r:id="rId7"/>
    <p:sldId id="293" r:id="rId8"/>
    <p:sldId id="287" r:id="rId9"/>
    <p:sldId id="284" r:id="rId10"/>
    <p:sldId id="285" r:id="rId11"/>
    <p:sldId id="286" r:id="rId12"/>
    <p:sldId id="289" r:id="rId13"/>
    <p:sldId id="291" r:id="rId14"/>
    <p:sldId id="294" r:id="rId15"/>
    <p:sldId id="292"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4791"/>
    <a:srgbClr val="F37440"/>
    <a:srgbClr val="181717"/>
    <a:srgbClr val="394851"/>
    <a:srgbClr val="898C92"/>
    <a:srgbClr val="F3753F"/>
    <a:srgbClr val="00B2B2"/>
    <a:srgbClr val="16A3CC"/>
    <a:srgbClr val="737373"/>
    <a:srgbClr val="39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7"/>
    <p:restoredTop sz="86405"/>
  </p:normalViewPr>
  <p:slideViewPr>
    <p:cSldViewPr snapToGrid="0" snapToObjects="1">
      <p:cViewPr>
        <p:scale>
          <a:sx n="132" d="100"/>
          <a:sy n="132" d="100"/>
        </p:scale>
        <p:origin x="1056" y="66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3" d="100"/>
          <a:sy n="113" d="100"/>
        </p:scale>
        <p:origin x="282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5/24/19</a:t>
            </a:fld>
            <a:endParaRPr lang="en-US" dirty="0">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5/24/19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dirty="0"/>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a:t>
            </a:fld>
            <a:endParaRPr lang="en-US" dirty="0"/>
          </a:p>
        </p:txBody>
      </p:sp>
    </p:spTree>
    <p:extLst>
      <p:ext uri="{BB962C8B-B14F-4D97-AF65-F5344CB8AC3E}">
        <p14:creationId xmlns:p14="http://schemas.microsoft.com/office/powerpoint/2010/main" val="369067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140199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16</a:t>
            </a:fld>
            <a:endParaRPr lang="en-US" dirty="0"/>
          </a:p>
        </p:txBody>
      </p:sp>
    </p:spTree>
    <p:extLst>
      <p:ext uri="{BB962C8B-B14F-4D97-AF65-F5344CB8AC3E}">
        <p14:creationId xmlns:p14="http://schemas.microsoft.com/office/powerpoint/2010/main" val="1603566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9ED8FC-CD06-D246-8090-BA8BDAB902B1}"/>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236208"/>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640B-7E5D-5343-A36C-D300F51C67D0}"/>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7456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B1538B3B-98B9-3548-8C30-3CBF3C6EB033}"/>
              </a:ext>
            </a:extLst>
          </p:cNvPr>
          <p:cNvSpPr>
            <a:spLocks noGrp="1"/>
          </p:cNvSpPr>
          <p:nvPr>
            <p:ph type="body" sz="quarter" idx="11" hasCustomPrompt="1"/>
          </p:nvPr>
        </p:nvSpPr>
        <p:spPr>
          <a:xfrm>
            <a:off x="586740" y="1605118"/>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Text Placeholder 12">
            <a:extLst>
              <a:ext uri="{FF2B5EF4-FFF2-40B4-BE49-F238E27FC236}">
                <a16:creationId xmlns:a16="http://schemas.microsoft.com/office/drawing/2014/main" id="{1B3FEC71-FF53-9747-9744-35489D5BFED9}"/>
              </a:ext>
            </a:extLst>
          </p:cNvPr>
          <p:cNvSpPr>
            <a:spLocks noGrp="1"/>
          </p:cNvSpPr>
          <p:nvPr>
            <p:ph type="body" sz="quarter" idx="11" hasCustomPrompt="1"/>
          </p:nvPr>
        </p:nvSpPr>
        <p:spPr>
          <a:xfrm>
            <a:off x="586740" y="160897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7C923940-C381-4D44-8893-94F6FC49562F}"/>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22E265F-93C6-7844-8A45-5A5D8BFA46C1}"/>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Benefits</a:t>
            </a:r>
          </a:p>
        </p:txBody>
      </p:sp>
      <p:sp>
        <p:nvSpPr>
          <p:cNvPr id="4" name="Date Placeholder 3">
            <a:extLst>
              <a:ext uri="{FF2B5EF4-FFF2-40B4-BE49-F238E27FC236}">
                <a16:creationId xmlns:a16="http://schemas.microsoft.com/office/drawing/2014/main" id="{9CB11ECE-6B8B-8440-AA3B-8B0B66307ACF}"/>
              </a:ext>
            </a:extLst>
          </p:cNvPr>
          <p:cNvSpPr>
            <a:spLocks noGrp="1"/>
          </p:cNvSpPr>
          <p:nvPr>
            <p:ph type="dt" sz="half" idx="19"/>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2" name="Text Placeholder 12">
            <a:extLst>
              <a:ext uri="{FF2B5EF4-FFF2-40B4-BE49-F238E27FC236}">
                <a16:creationId xmlns:a16="http://schemas.microsoft.com/office/drawing/2014/main" id="{85BF99CF-3C64-C341-BBBD-CD55C0DBA730}"/>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5" name="Date Placeholder 4">
            <a:extLst>
              <a:ext uri="{FF2B5EF4-FFF2-40B4-BE49-F238E27FC236}">
                <a16:creationId xmlns:a16="http://schemas.microsoft.com/office/drawing/2014/main" id="{20A07585-4BE5-8A4E-8736-005340213D4C}"/>
              </a:ext>
            </a:extLst>
          </p:cNvPr>
          <p:cNvSpPr>
            <a:spLocks noGrp="1"/>
          </p:cNvSpPr>
          <p:nvPr>
            <p:ph type="dt" sz="half" idx="22"/>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Figure 1: </a:t>
            </a:r>
            <a:r>
              <a:rPr lang="en-US" dirty="0" err="1"/>
              <a:t>Nulpa</a:t>
            </a:r>
            <a:r>
              <a:rPr lang="en-US" dirty="0"/>
              <a:t> se </a:t>
            </a:r>
            <a:r>
              <a:rPr lang="en-US" dirty="0" err="1"/>
              <a:t>percim</a:t>
            </a:r>
            <a:endParaRPr lang="en-US" dirty="0"/>
          </a:p>
        </p:txBody>
      </p:sp>
      <p:sp>
        <p:nvSpPr>
          <p:cNvPr id="3" name="Date Placeholder 2">
            <a:extLst>
              <a:ext uri="{FF2B5EF4-FFF2-40B4-BE49-F238E27FC236}">
                <a16:creationId xmlns:a16="http://schemas.microsoft.com/office/drawing/2014/main" id="{C7CF00B3-C68B-C04E-8325-4E89375F5C56}"/>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A860716A-7230-FE44-9049-AB0A7AFDE545}"/>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274634-0E08-554B-BDC8-B320B1AE1D62}"/>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dirty="0"/>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8B08C61-4051-8945-8184-CE268C655A53}"/>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200942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284A5-52D4-8248-9994-D0170CAABD85}"/>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789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dirty="0"/>
              <a:t>Drag image here or click the icon</a:t>
            </a:r>
            <a:br>
              <a:rPr lang="en-US" dirty="0"/>
            </a:br>
            <a:r>
              <a:rPr lang="en-US" dirty="0"/>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7D5853-1149-9345-BCD2-97C09F9571EF}"/>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9" name="Text Placeholder 12">
            <a:extLst>
              <a:ext uri="{FF2B5EF4-FFF2-40B4-BE49-F238E27FC236}">
                <a16:creationId xmlns:a16="http://schemas.microsoft.com/office/drawing/2014/main" id="{DAEA0E30-B6F9-B440-961D-66F1FB1489F1}"/>
              </a:ext>
            </a:extLst>
          </p:cNvPr>
          <p:cNvSpPr>
            <a:spLocks noGrp="1"/>
          </p:cNvSpPr>
          <p:nvPr>
            <p:ph type="body" sz="quarter" idx="11" hasCustomPrompt="1"/>
          </p:nvPr>
        </p:nvSpPr>
        <p:spPr>
          <a:xfrm>
            <a:off x="586740" y="1120581"/>
            <a:ext cx="5807075"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3" name="Date Placeholder 2">
            <a:extLst>
              <a:ext uri="{FF2B5EF4-FFF2-40B4-BE49-F238E27FC236}">
                <a16:creationId xmlns:a16="http://schemas.microsoft.com/office/drawing/2014/main" id="{6365A640-B665-1042-BAD6-F280D24E8D50}"/>
              </a:ext>
            </a:extLst>
          </p:cNvPr>
          <p:cNvSpPr>
            <a:spLocks noGrp="1"/>
          </p:cNvSpPr>
          <p:nvPr>
            <p:ph type="dt" sz="half" idx="21"/>
          </p:nvPr>
        </p:nvSpPr>
        <p:spPr>
          <a:xfrm>
            <a:off x="933278" y="6446965"/>
            <a:ext cx="2743200" cy="169277"/>
          </a:xfrm>
          <a:prstGeom prst="rect">
            <a:avLst/>
          </a:prstGeom>
        </p:spPr>
        <p:txBody>
          <a:bodyPr/>
          <a:lstStyle/>
          <a:p>
            <a:r>
              <a:rPr lang="en-US"/>
              <a:t>©2018 Teradata</a:t>
            </a:r>
            <a:endParaRPr lang="en-US" dirty="0"/>
          </a:p>
        </p:txBody>
      </p:sp>
      <p:pic>
        <p:nvPicPr>
          <p:cNvPr id="21" name="Picture 20">
            <a:extLst>
              <a:ext uri="{FF2B5EF4-FFF2-40B4-BE49-F238E27FC236}">
                <a16:creationId xmlns:a16="http://schemas.microsoft.com/office/drawing/2014/main" id="{284515A8-5BC3-DF44-BD19-393FCF0A5759}"/>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27" name="Picture 26">
            <a:extLst>
              <a:ext uri="{FF2B5EF4-FFF2-40B4-BE49-F238E27FC236}">
                <a16:creationId xmlns:a16="http://schemas.microsoft.com/office/drawing/2014/main" id="{645C61CF-F086-924F-BD73-2043E44DD4AC}"/>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28" name="Picture 27">
            <a:extLst>
              <a:ext uri="{FF2B5EF4-FFF2-40B4-BE49-F238E27FC236}">
                <a16:creationId xmlns:a16="http://schemas.microsoft.com/office/drawing/2014/main" id="{7371B073-8E3D-5442-89C8-4EDA5E289E07}"/>
              </a:ext>
            </a:extLst>
          </p:cNvPr>
          <p:cNvPicPr>
            <a:picLocks noChangeAspect="1"/>
          </p:cNvPicPr>
          <p:nvPr userDrawn="1"/>
        </p:nvPicPr>
        <p:blipFill>
          <a:blip r:embed="rId2"/>
          <a:stretch>
            <a:fillRect/>
          </a:stretch>
        </p:blipFill>
        <p:spPr>
          <a:xfrm>
            <a:off x="7977703" y="2030848"/>
            <a:ext cx="545661" cy="358988"/>
          </a:xfrm>
          <a:prstGeom prst="rect">
            <a:avLst/>
          </a:prstGeom>
        </p:spPr>
      </p:pic>
      <p:sp>
        <p:nvSpPr>
          <p:cNvPr id="29" name="Text Placeholder 12">
            <a:extLst>
              <a:ext uri="{FF2B5EF4-FFF2-40B4-BE49-F238E27FC236}">
                <a16:creationId xmlns:a16="http://schemas.microsoft.com/office/drawing/2014/main" id="{E0FFEED8-C158-354B-8E08-81D6261999E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5" name="Date Placeholder 4">
            <a:extLst>
              <a:ext uri="{FF2B5EF4-FFF2-40B4-BE49-F238E27FC236}">
                <a16:creationId xmlns:a16="http://schemas.microsoft.com/office/drawing/2014/main" id="{ABE82CBE-84AB-2344-8FCC-A8D1F80744C1}"/>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F8FB952B-89E1-D047-8836-D0891A6C5C8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grpSp>
        <p:nvGrpSpPr>
          <p:cNvPr id="56" name="Gruppieren 17">
            <a:extLst>
              <a:ext uri="{FF2B5EF4-FFF2-40B4-BE49-F238E27FC236}">
                <a16:creationId xmlns:a16="http://schemas.microsoft.com/office/drawing/2014/main" id="{2CD19BA5-D9F1-C140-84B0-72E5F70AFC9F}"/>
              </a:ext>
            </a:extLst>
          </p:cNvPr>
          <p:cNvGrpSpPr/>
          <p:nvPr userDrawn="1"/>
        </p:nvGrpSpPr>
        <p:grpSpPr>
          <a:xfrm>
            <a:off x="586740" y="2221056"/>
            <a:ext cx="10384479" cy="3771352"/>
            <a:chOff x="530475" y="1569454"/>
            <a:chExt cx="11124000" cy="4315046"/>
          </a:xfrm>
        </p:grpSpPr>
        <p:grpSp>
          <p:nvGrpSpPr>
            <p:cNvPr id="57" name="Gruppieren 6">
              <a:extLst>
                <a:ext uri="{FF2B5EF4-FFF2-40B4-BE49-F238E27FC236}">
                  <a16:creationId xmlns:a16="http://schemas.microsoft.com/office/drawing/2014/main" id="{17D0D232-82F2-D140-A360-6BDEDF5AD618}"/>
                </a:ext>
              </a:extLst>
            </p:cNvPr>
            <p:cNvGrpSpPr>
              <a:grpSpLocks noChangeAspect="1"/>
            </p:cNvGrpSpPr>
            <p:nvPr/>
          </p:nvGrpSpPr>
          <p:grpSpPr>
            <a:xfrm>
              <a:off x="530475" y="1905316"/>
              <a:ext cx="11124000" cy="3979184"/>
              <a:chOff x="540000" y="1834981"/>
              <a:chExt cx="11109600" cy="3974032"/>
            </a:xfrm>
          </p:grpSpPr>
          <p:sp>
            <p:nvSpPr>
              <p:cNvPr id="61" name="Richtungspfeil 7">
                <a:extLst>
                  <a:ext uri="{FF2B5EF4-FFF2-40B4-BE49-F238E27FC236}">
                    <a16:creationId xmlns:a16="http://schemas.microsoft.com/office/drawing/2014/main" id="{520B1CA1-90BA-C649-B173-5B26D93123E6}"/>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2" name="Eingekerbter Richtungspfeil 8">
                <a:extLst>
                  <a:ext uri="{FF2B5EF4-FFF2-40B4-BE49-F238E27FC236}">
                    <a16:creationId xmlns:a16="http://schemas.microsoft.com/office/drawing/2014/main" id="{48F12312-0011-8A45-8174-17A08940A06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3" name="Eingekerbter Richtungspfeil 9">
                <a:extLst>
                  <a:ext uri="{FF2B5EF4-FFF2-40B4-BE49-F238E27FC236}">
                    <a16:creationId xmlns:a16="http://schemas.microsoft.com/office/drawing/2014/main" id="{F8AAB727-A225-0245-8C48-21AEF6AAB773}"/>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64" name="Gruppieren 10">
                <a:extLst>
                  <a:ext uri="{FF2B5EF4-FFF2-40B4-BE49-F238E27FC236}">
                    <a16:creationId xmlns:a16="http://schemas.microsoft.com/office/drawing/2014/main" id="{F91896BB-A446-9344-9F2A-40A6C4A7A241}"/>
                  </a:ext>
                </a:extLst>
              </p:cNvPr>
              <p:cNvGrpSpPr/>
              <p:nvPr userDrawn="1"/>
            </p:nvGrpSpPr>
            <p:grpSpPr>
              <a:xfrm>
                <a:off x="3075408" y="1834981"/>
                <a:ext cx="3089642" cy="3974031"/>
                <a:chOff x="3075408" y="1834982"/>
                <a:chExt cx="3089642" cy="3974031"/>
              </a:xfrm>
              <a:noFill/>
            </p:grpSpPr>
            <p:sp>
              <p:nvSpPr>
                <p:cNvPr id="65" name="Parallelogramm 11">
                  <a:extLst>
                    <a:ext uri="{FF2B5EF4-FFF2-40B4-BE49-F238E27FC236}">
                      <a16:creationId xmlns:a16="http://schemas.microsoft.com/office/drawing/2014/main" id="{C298BF85-BA38-AC41-BED4-9C7AC794D333}"/>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66" name="Parallelogramm 12">
                  <a:extLst>
                    <a:ext uri="{FF2B5EF4-FFF2-40B4-BE49-F238E27FC236}">
                      <a16:creationId xmlns:a16="http://schemas.microsoft.com/office/drawing/2014/main" id="{8F15B7A8-A12B-3D46-9A6D-C30D4184461A}"/>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67" name="Eingekerbter Richtungspfeil 13">
                  <a:extLst>
                    <a:ext uri="{FF2B5EF4-FFF2-40B4-BE49-F238E27FC236}">
                      <a16:creationId xmlns:a16="http://schemas.microsoft.com/office/drawing/2014/main" id="{83E72884-ACFE-6B4F-B3BA-794940EC4916}"/>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58" name="Ellipse 14">
              <a:extLst>
                <a:ext uri="{FF2B5EF4-FFF2-40B4-BE49-F238E27FC236}">
                  <a16:creationId xmlns:a16="http://schemas.microsoft.com/office/drawing/2014/main" id="{D9A490B8-E29A-CB40-B0F3-A90B6937AABD}"/>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59" name="Ellipse 15">
              <a:extLst>
                <a:ext uri="{FF2B5EF4-FFF2-40B4-BE49-F238E27FC236}">
                  <a16:creationId xmlns:a16="http://schemas.microsoft.com/office/drawing/2014/main" id="{263EFF24-466D-B848-B9CD-5EE6D02EFF1E}"/>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60" name="Ellipse 16">
              <a:extLst>
                <a:ext uri="{FF2B5EF4-FFF2-40B4-BE49-F238E27FC236}">
                  <a16:creationId xmlns:a16="http://schemas.microsoft.com/office/drawing/2014/main" id="{AEC60350-F885-9C41-B4A9-C7A90C30067B}"/>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dirty="0"/>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dirty="0"/>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dirty="0"/>
              <a:t>Analyze dynamic</a:t>
            </a:r>
            <a:br>
              <a:rPr lang="en-US" dirty="0"/>
            </a:br>
            <a:r>
              <a:rPr lang="en-US" dirty="0"/>
              <a:t>and derive strategy</a:t>
            </a:r>
          </a:p>
        </p:txBody>
      </p:sp>
      <p:sp>
        <p:nvSpPr>
          <p:cNvPr id="3" name="Date Placeholder 2">
            <a:extLst>
              <a:ext uri="{FF2B5EF4-FFF2-40B4-BE49-F238E27FC236}">
                <a16:creationId xmlns:a16="http://schemas.microsoft.com/office/drawing/2014/main" id="{3C18610E-3EA9-934D-978B-BA5B32A4A6AA}"/>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68" name="Text Placeholder 12">
            <a:extLst>
              <a:ext uri="{FF2B5EF4-FFF2-40B4-BE49-F238E27FC236}">
                <a16:creationId xmlns:a16="http://schemas.microsoft.com/office/drawing/2014/main" id="{FE7EE06B-9537-DC4A-9885-1CA7A289B56A}"/>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3" name="Date Placeholder 2">
            <a:extLst>
              <a:ext uri="{FF2B5EF4-FFF2-40B4-BE49-F238E27FC236}">
                <a16:creationId xmlns:a16="http://schemas.microsoft.com/office/drawing/2014/main" id="{6FF06BA3-6784-E547-88F3-CBAAC862BF3C}"/>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a:extLst>
              <a:ext uri="{FF2B5EF4-FFF2-40B4-BE49-F238E27FC236}">
                <a16:creationId xmlns:a16="http://schemas.microsoft.com/office/drawing/2014/main" id="{97070A89-EBF4-774D-9668-ED8234298ED3}"/>
              </a:ext>
            </a:extLst>
          </p:cNvPr>
          <p:cNvSpPr/>
          <p:nvPr userDrawn="1"/>
        </p:nvSpPr>
        <p:spPr>
          <a:xfrm>
            <a:off x="3214194" y="280314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1</a:t>
            </a:r>
            <a:br>
              <a:rPr lang="en-US" sz="1600" dirty="0">
                <a:solidFill>
                  <a:srgbClr val="3C3C3B"/>
                </a:solidFill>
              </a:rPr>
            </a:br>
            <a:r>
              <a:rPr lang="en-US" sz="1600" dirty="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2</a:t>
            </a:r>
            <a:br>
              <a:rPr lang="en-US" sz="1600" dirty="0">
                <a:solidFill>
                  <a:srgbClr val="3C3C3B"/>
                </a:solidFill>
              </a:rPr>
            </a:br>
            <a:r>
              <a:rPr lang="en-US" sz="1600" dirty="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3</a:t>
            </a:r>
            <a:br>
              <a:rPr lang="en-US" sz="1600" dirty="0">
                <a:solidFill>
                  <a:srgbClr val="3C3C3B"/>
                </a:solidFill>
              </a:rPr>
            </a:br>
            <a:r>
              <a:rPr lang="en-US" sz="1600" dirty="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4</a:t>
            </a:r>
            <a:br>
              <a:rPr lang="en-US" sz="1600" dirty="0">
                <a:solidFill>
                  <a:srgbClr val="3C3C3B"/>
                </a:solidFill>
              </a:rPr>
            </a:br>
            <a:r>
              <a:rPr lang="en-US" sz="1600" dirty="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5</a:t>
            </a:r>
            <a:br>
              <a:rPr lang="en-US" sz="1600" dirty="0">
                <a:solidFill>
                  <a:srgbClr val="3C3C3B"/>
                </a:solidFill>
              </a:rPr>
            </a:br>
            <a:r>
              <a:rPr lang="en-US" sz="1600" dirty="0">
                <a:solidFill>
                  <a:srgbClr val="3C3C3B"/>
                </a:solidFill>
              </a:rPr>
              <a:t>This is a placeholder</a:t>
            </a:r>
          </a:p>
        </p:txBody>
      </p:sp>
      <p:sp>
        <p:nvSpPr>
          <p:cNvPr id="86" name="TextBox 85">
            <a:extLst>
              <a:ext uri="{FF2B5EF4-FFF2-40B4-BE49-F238E27FC236}">
                <a16:creationId xmlns:a16="http://schemas.microsoft.com/office/drawing/2014/main" id="{3ACA67FE-E27B-5141-868A-E310F8D2F308}"/>
              </a:ext>
            </a:extLst>
          </p:cNvPr>
          <p:cNvSpPr txBox="1"/>
          <p:nvPr userDrawn="1"/>
        </p:nvSpPr>
        <p:spPr>
          <a:xfrm>
            <a:off x="3439479"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04616"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169753"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034891"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Q4</a:t>
            </a:r>
          </a:p>
        </p:txBody>
      </p:sp>
      <p:sp>
        <p:nvSpPr>
          <p:cNvPr id="3" name="Date Placeholder 2">
            <a:extLst>
              <a:ext uri="{FF2B5EF4-FFF2-40B4-BE49-F238E27FC236}">
                <a16:creationId xmlns:a16="http://schemas.microsoft.com/office/drawing/2014/main" id="{187C76F4-D6CE-9448-9637-B895934B0086}"/>
              </a:ext>
            </a:extLst>
          </p:cNvPr>
          <p:cNvSpPr>
            <a:spLocks noGrp="1"/>
          </p:cNvSpPr>
          <p:nvPr userDrawn="1">
            <p:ph type="dt" sz="half" idx="21"/>
          </p:nvPr>
        </p:nvSpPr>
        <p:spPr>
          <a:xfrm>
            <a:off x="933278" y="6446965"/>
            <a:ext cx="2743200" cy="169277"/>
          </a:xfrm>
          <a:prstGeom prst="rect">
            <a:avLst/>
          </a:prstGeom>
        </p:spPr>
        <p:txBody>
          <a:bodyPr/>
          <a:lstStyle/>
          <a:p>
            <a:r>
              <a:rPr lang="en-US"/>
              <a:t>©2018 Teradata</a:t>
            </a:r>
            <a:endParaRPr lang="en-US" dirty="0"/>
          </a:p>
        </p:txBody>
      </p:sp>
      <p:sp>
        <p:nvSpPr>
          <p:cNvPr id="119" name="Text Placeholder 12">
            <a:extLst>
              <a:ext uri="{FF2B5EF4-FFF2-40B4-BE49-F238E27FC236}">
                <a16:creationId xmlns:a16="http://schemas.microsoft.com/office/drawing/2014/main" id="{61232BDE-00AD-5E4D-835F-00C901AC0BCD}"/>
              </a:ext>
            </a:extLst>
          </p:cNvPr>
          <p:cNvSpPr>
            <a:spLocks noGrp="1"/>
          </p:cNvSpPr>
          <p:nvPr userDrawn="1">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grpSp>
        <p:nvGrpSpPr>
          <p:cNvPr id="8" name="Group 7">
            <a:extLst>
              <a:ext uri="{FF2B5EF4-FFF2-40B4-BE49-F238E27FC236}">
                <a16:creationId xmlns:a16="http://schemas.microsoft.com/office/drawing/2014/main" id="{687A9355-D7F6-B846-8FFE-63C2BDF26B1E}"/>
              </a:ext>
            </a:extLst>
          </p:cNvPr>
          <p:cNvGrpSpPr/>
          <p:nvPr userDrawn="1"/>
        </p:nvGrpSpPr>
        <p:grpSpPr>
          <a:xfrm>
            <a:off x="3439479" y="1978088"/>
            <a:ext cx="7405062" cy="3835261"/>
            <a:chOff x="3439479" y="1978088"/>
            <a:chExt cx="7405062" cy="3835261"/>
          </a:xfrm>
        </p:grpSpPr>
        <p:grpSp>
          <p:nvGrpSpPr>
            <p:cNvPr id="7" name="Group 6">
              <a:extLst>
                <a:ext uri="{FF2B5EF4-FFF2-40B4-BE49-F238E27FC236}">
                  <a16:creationId xmlns:a16="http://schemas.microsoft.com/office/drawing/2014/main" id="{A13F8758-2B9B-9E4D-A2FD-621B6C45416B}"/>
                </a:ext>
              </a:extLst>
            </p:cNvPr>
            <p:cNvGrpSpPr/>
            <p:nvPr userDrawn="1"/>
          </p:nvGrpSpPr>
          <p:grpSpPr>
            <a:xfrm>
              <a:off x="3439479" y="1978088"/>
              <a:ext cx="7405062" cy="3828489"/>
              <a:chOff x="3439479" y="1978088"/>
              <a:chExt cx="7405062" cy="3828489"/>
            </a:xfrm>
          </p:grpSpPr>
          <p:cxnSp>
            <p:nvCxnSpPr>
              <p:cNvPr id="32" name="Straight Connector 31">
                <a:extLst>
                  <a:ext uri="{FF2B5EF4-FFF2-40B4-BE49-F238E27FC236}">
                    <a16:creationId xmlns:a16="http://schemas.microsoft.com/office/drawing/2014/main" id="{12524C48-C6AB-6741-9A61-977DC5EA4A70}"/>
                  </a:ext>
                </a:extLst>
              </p:cNvPr>
              <p:cNvCxnSpPr>
                <a:cxnSpLocks/>
              </p:cNvCxnSpPr>
              <p:nvPr userDrawn="1"/>
            </p:nvCxnSpPr>
            <p:spPr>
              <a:xfrm>
                <a:off x="343947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userDrawn="1"/>
            </p:nvCxnSpPr>
            <p:spPr>
              <a:xfrm>
                <a:off x="529074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4200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899327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98315C-C388-4942-A944-1E026829C1DB}"/>
                </a:ext>
              </a:extLst>
            </p:cNvPr>
            <p:cNvGrpSpPr/>
            <p:nvPr userDrawn="1"/>
          </p:nvGrpSpPr>
          <p:grpSpPr>
            <a:xfrm>
              <a:off x="7583484" y="1990216"/>
              <a:ext cx="949556" cy="3823133"/>
              <a:chOff x="7668267" y="1990216"/>
              <a:chExt cx="949556" cy="3823133"/>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CF2D825-D29C-4948-AEE7-B96F39F27ED9}"/>
                </a:ext>
              </a:extLst>
            </p:cNvPr>
            <p:cNvGrpSpPr/>
            <p:nvPr userDrawn="1"/>
          </p:nvGrpSpPr>
          <p:grpSpPr>
            <a:xfrm>
              <a:off x="9435208" y="1990216"/>
              <a:ext cx="949556" cy="3823133"/>
              <a:chOff x="9470044" y="1990216"/>
              <a:chExt cx="949556" cy="3823133"/>
            </a:xfrm>
          </p:grpSpPr>
          <p:cxnSp>
            <p:nvCxnSpPr>
              <p:cNvPr id="111" name="Straight Connector 110">
                <a:extLst>
                  <a:ext uri="{FF2B5EF4-FFF2-40B4-BE49-F238E27FC236}">
                    <a16:creationId xmlns:a16="http://schemas.microsoft.com/office/drawing/2014/main" id="{9B2CD111-05A0-EB49-A36B-6D24D7BDBFAD}"/>
                  </a:ext>
                </a:extLst>
              </p:cNvPr>
              <p:cNvCxnSpPr/>
              <p:nvPr userDrawn="1"/>
            </p:nvCxnSpPr>
            <p:spPr>
              <a:xfrm>
                <a:off x="9470044"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userDrawn="1"/>
            </p:nvCxnSpPr>
            <p:spPr>
              <a:xfrm>
                <a:off x="9944822"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userDrawn="1"/>
            </p:nvCxnSpPr>
            <p:spPr>
              <a:xfrm>
                <a:off x="10419600"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052BB69-7304-DC43-BF98-721BF24BF2C7}"/>
                </a:ext>
              </a:extLst>
            </p:cNvPr>
            <p:cNvGrpSpPr/>
            <p:nvPr userDrawn="1"/>
          </p:nvGrpSpPr>
          <p:grpSpPr>
            <a:xfrm>
              <a:off x="5731761" y="1990216"/>
              <a:ext cx="949556" cy="3823133"/>
              <a:chOff x="7668267" y="1990216"/>
              <a:chExt cx="949556" cy="3823133"/>
            </a:xfrm>
          </p:grpSpPr>
          <p:cxnSp>
            <p:nvCxnSpPr>
              <p:cNvPr id="126" name="Straight Connector 125">
                <a:extLst>
                  <a:ext uri="{FF2B5EF4-FFF2-40B4-BE49-F238E27FC236}">
                    <a16:creationId xmlns:a16="http://schemas.microsoft.com/office/drawing/2014/main" id="{500FF8F2-A530-054E-9B4B-7C4279F230C5}"/>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64B6F8-613A-D840-BFED-A2C85A3101CA}"/>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59F8390-A99F-1248-9FDF-8AD872E0B52A}"/>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340AC37-B29D-D546-B7E7-88936BEF6802}"/>
                </a:ext>
              </a:extLst>
            </p:cNvPr>
            <p:cNvGrpSpPr/>
            <p:nvPr userDrawn="1"/>
          </p:nvGrpSpPr>
          <p:grpSpPr>
            <a:xfrm>
              <a:off x="3880038" y="1990216"/>
              <a:ext cx="949556" cy="3823133"/>
              <a:chOff x="7668267" y="1990216"/>
              <a:chExt cx="949556" cy="3823133"/>
            </a:xfrm>
          </p:grpSpPr>
          <p:cxnSp>
            <p:nvCxnSpPr>
              <p:cNvPr id="130" name="Straight Connector 129">
                <a:extLst>
                  <a:ext uri="{FF2B5EF4-FFF2-40B4-BE49-F238E27FC236}">
                    <a16:creationId xmlns:a16="http://schemas.microsoft.com/office/drawing/2014/main" id="{FAB9D86D-3F85-BB47-883B-ADB78354B9A4}"/>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9304D8-7929-E448-99AE-DC90A10B0AD9}"/>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177D78-44C8-094C-A9BC-2B93C776B29F}"/>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dirty="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dirty="0">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2C0DE-DE8B-6E4D-B8BE-BB336B89F12B}"/>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dirty="0"/>
              <a:t>Agenda</a:t>
            </a:r>
          </a:p>
        </p:txBody>
      </p:sp>
      <p:sp>
        <p:nvSpPr>
          <p:cNvPr id="10" name="Date Placeholder 9">
            <a:extLst>
              <a:ext uri="{FF2B5EF4-FFF2-40B4-BE49-F238E27FC236}">
                <a16:creationId xmlns:a16="http://schemas.microsoft.com/office/drawing/2014/main" id="{C932055F-9606-2248-AEDA-885B4F3090AB}"/>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08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dirty="0"/>
              <a:t>Drag image here or click the icon to prompt image insert</a:t>
            </a:r>
          </a:p>
        </p:txBody>
      </p:sp>
      <p:sp>
        <p:nvSpPr>
          <p:cNvPr id="6" name="Date Placeholder 5">
            <a:extLst>
              <a:ext uri="{FF2B5EF4-FFF2-40B4-BE49-F238E27FC236}">
                <a16:creationId xmlns:a16="http://schemas.microsoft.com/office/drawing/2014/main" id="{42EE1A06-AA3D-9643-BF77-20403566C79E}"/>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79372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53C8BCFF-4EA4-A542-89AA-6731D741D224}"/>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0123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3" name="Date Placeholder 2">
            <a:extLst>
              <a:ext uri="{FF2B5EF4-FFF2-40B4-BE49-F238E27FC236}">
                <a16:creationId xmlns:a16="http://schemas.microsoft.com/office/drawing/2014/main" id="{BF71A50F-18DA-BB46-847F-5CC3413F022F}"/>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419531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a:extLst>
              <a:ext uri="{FF2B5EF4-FFF2-40B4-BE49-F238E27FC236}">
                <a16:creationId xmlns:a16="http://schemas.microsoft.com/office/drawing/2014/main" id="{9F08E5DE-9306-334B-B203-7864E801E19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8919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0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1"/>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13" name="Date Placeholder 12">
            <a:extLst>
              <a:ext uri="{FF2B5EF4-FFF2-40B4-BE49-F238E27FC236}">
                <a16:creationId xmlns:a16="http://schemas.microsoft.com/office/drawing/2014/main" id="{66331420-2A96-264C-8710-CDCAFB346929}"/>
              </a:ext>
            </a:extLst>
          </p:cNvPr>
          <p:cNvSpPr>
            <a:spLocks noGrp="1"/>
          </p:cNvSpPr>
          <p:nvPr>
            <p:ph type="dt" sz="half" idx="2"/>
          </p:nvPr>
        </p:nvSpPr>
        <p:spPr>
          <a:xfrm>
            <a:off x="933278" y="6446965"/>
            <a:ext cx="2743200" cy="169277"/>
          </a:xfrm>
          <a:prstGeom prst="rect">
            <a:avLst/>
          </a:prstGeom>
        </p:spPr>
        <p:txBody>
          <a:bodyPr vert="horz" lIns="0" tIns="0" rIns="0" bIns="0" rtlCol="0" anchor="ctr">
            <a:spAutoFit/>
          </a:bodyPr>
          <a:lstStyle>
            <a:lvl1pPr algn="l">
              <a:defRPr sz="1100">
                <a:solidFill>
                  <a:schemeClr val="tx2"/>
                </a:solidFill>
              </a:defRPr>
            </a:lvl1pPr>
          </a:lstStyle>
          <a:p>
            <a:r>
              <a:rPr lang="en-US"/>
              <a:t>©2018 Teradata</a:t>
            </a:r>
            <a:endParaRPr lang="en-US" dirty="0"/>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
        <p:nvSpPr>
          <p:cNvPr id="4" name="Footer Placeholder 3">
            <a:extLst>
              <a:ext uri="{FF2B5EF4-FFF2-40B4-BE49-F238E27FC236}">
                <a16:creationId xmlns:a16="http://schemas.microsoft.com/office/drawing/2014/main" id="{7DE3568E-EAC8-6549-804F-A3A438B67A4A}"/>
              </a:ext>
            </a:extLst>
          </p:cNvPr>
          <p:cNvSpPr>
            <a:spLocks noGrp="1"/>
          </p:cNvSpPr>
          <p:nvPr>
            <p:ph type="ftr" sz="quarter" idx="3"/>
          </p:nvPr>
        </p:nvSpPr>
        <p:spPr>
          <a:xfrm>
            <a:off x="4038600" y="6454273"/>
            <a:ext cx="4114800" cy="169277"/>
          </a:xfrm>
          <a:prstGeom prst="rect">
            <a:avLst/>
          </a:prstGeom>
        </p:spPr>
        <p:txBody>
          <a:bodyPr vert="horz" lIns="0" tIns="0" rIns="0" bIns="0" rtlCol="0" anchor="ctr">
            <a:spAutoFit/>
          </a:bodyPr>
          <a:lstStyle>
            <a:lvl1pPr algn="ctr">
              <a:defRPr sz="1100">
                <a:solidFill>
                  <a:schemeClr val="tx1">
                    <a:tint val="75000"/>
                  </a:schemeClr>
                </a:solidFill>
              </a:defRPr>
            </a:lvl1pPr>
          </a:lstStyle>
          <a:p>
            <a:endParaRPr lang="en-US"/>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73" r:id="rId2"/>
    <p:sldLayoutId id="2147483767" r:id="rId3"/>
    <p:sldLayoutId id="2147483768" r:id="rId4"/>
    <p:sldLayoutId id="2147483769" r:id="rId5"/>
    <p:sldLayoutId id="2147483770" r:id="rId6"/>
    <p:sldLayoutId id="2147483774" r:id="rId7"/>
    <p:sldLayoutId id="2147483771" r:id="rId8"/>
    <p:sldLayoutId id="2147483794" r:id="rId9"/>
    <p:sldLayoutId id="2147483772"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F2B8-F559-8D4B-9557-005342DD8BD3}"/>
              </a:ext>
            </a:extLst>
          </p:cNvPr>
          <p:cNvSpPr>
            <a:spLocks noGrp="1"/>
          </p:cNvSpPr>
          <p:nvPr>
            <p:ph type="body" sz="quarter" idx="10"/>
          </p:nvPr>
        </p:nvSpPr>
        <p:spPr>
          <a:xfrm>
            <a:off x="5070676" y="1132699"/>
            <a:ext cx="6836401" cy="2416413"/>
          </a:xfrm>
        </p:spPr>
        <p:txBody>
          <a:bodyPr/>
          <a:lstStyle/>
          <a:p>
            <a:r>
              <a:rPr lang="en-US" sz="3200" dirty="0"/>
              <a:t>Retail Recommendation Model</a:t>
            </a:r>
          </a:p>
          <a:p>
            <a:r>
              <a:rPr lang="en-US" sz="2800" dirty="0"/>
              <a:t>Teradata Vantage PoC</a:t>
            </a:r>
          </a:p>
        </p:txBody>
      </p:sp>
      <p:sp>
        <p:nvSpPr>
          <p:cNvPr id="3" name="Text Placeholder 2">
            <a:extLst>
              <a:ext uri="{FF2B5EF4-FFF2-40B4-BE49-F238E27FC236}">
                <a16:creationId xmlns:a16="http://schemas.microsoft.com/office/drawing/2014/main" id="{7F13FA02-27D9-6C4E-A7FD-2D702EB26F02}"/>
              </a:ext>
            </a:extLst>
          </p:cNvPr>
          <p:cNvSpPr>
            <a:spLocks noGrp="1"/>
          </p:cNvSpPr>
          <p:nvPr>
            <p:ph type="body" sz="quarter" idx="14"/>
          </p:nvPr>
        </p:nvSpPr>
        <p:spPr/>
        <p:txBody>
          <a:bodyPr/>
          <a:lstStyle/>
          <a:p>
            <a:r>
              <a:rPr lang="en-US" dirty="0"/>
              <a:t>Next Best Offer – Recommending next best products to customers based on their past purchase history and behavior</a:t>
            </a:r>
          </a:p>
        </p:txBody>
      </p:sp>
      <p:sp>
        <p:nvSpPr>
          <p:cNvPr id="4" name="Text Placeholder 3">
            <a:extLst>
              <a:ext uri="{FF2B5EF4-FFF2-40B4-BE49-F238E27FC236}">
                <a16:creationId xmlns:a16="http://schemas.microsoft.com/office/drawing/2014/main" id="{7BAFF609-D9F2-F447-A255-CA58A8EBD956}"/>
              </a:ext>
            </a:extLst>
          </p:cNvPr>
          <p:cNvSpPr>
            <a:spLocks noGrp="1"/>
          </p:cNvSpPr>
          <p:nvPr>
            <p:ph type="body" sz="quarter" idx="15"/>
          </p:nvPr>
        </p:nvSpPr>
        <p:spPr/>
        <p:txBody>
          <a:bodyPr/>
          <a:lstStyle/>
          <a:p>
            <a:r>
              <a:rPr lang="en-US" dirty="0"/>
              <a:t>April 2019</a:t>
            </a:r>
          </a:p>
        </p:txBody>
      </p:sp>
    </p:spTree>
    <p:extLst>
      <p:ext uri="{BB962C8B-B14F-4D97-AF65-F5344CB8AC3E}">
        <p14:creationId xmlns:p14="http://schemas.microsoft.com/office/powerpoint/2010/main" val="72849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cFilter 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110941" y="4351307"/>
            <a:ext cx="3694940" cy="1477328"/>
          </a:xfrm>
          <a:prstGeom prst="rect">
            <a:avLst/>
          </a:prstGeom>
        </p:spPr>
        <p:txBody>
          <a:bodyPr wrap="square">
            <a:spAutoFit/>
          </a:bodyPr>
          <a:lstStyle/>
          <a:p>
            <a:r>
              <a:rPr lang="en-IN" dirty="0"/>
              <a:t>Product Affinity with Carry bag showing that carry bag was bought with most of the items </a:t>
            </a:r>
          </a:p>
          <a:p>
            <a:endParaRPr lang="en-IN" dirty="0"/>
          </a:p>
          <a:p>
            <a:endParaRPr lang="en-IN" b="1" dirty="0"/>
          </a:p>
        </p:txBody>
      </p:sp>
      <p:pic>
        <p:nvPicPr>
          <p:cNvPr id="5" name="Picture 4">
            <a:extLst>
              <a:ext uri="{FF2B5EF4-FFF2-40B4-BE49-F238E27FC236}">
                <a16:creationId xmlns:a16="http://schemas.microsoft.com/office/drawing/2014/main" id="{3B18C189-2591-9E4C-A6B7-11841735B8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615" y="1895110"/>
            <a:ext cx="3715265" cy="2273237"/>
          </a:xfrm>
          <a:prstGeom prst="rect">
            <a:avLst/>
          </a:prstGeom>
        </p:spPr>
      </p:pic>
      <p:pic>
        <p:nvPicPr>
          <p:cNvPr id="6" name="Picture 5">
            <a:extLst>
              <a:ext uri="{FF2B5EF4-FFF2-40B4-BE49-F238E27FC236}">
                <a16:creationId xmlns:a16="http://schemas.microsoft.com/office/drawing/2014/main" id="{B9052E70-16FA-3347-943B-76E8A77F51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23103" y="1895110"/>
            <a:ext cx="3585861" cy="2273236"/>
          </a:xfrm>
          <a:prstGeom prst="rect">
            <a:avLst/>
          </a:prstGeom>
        </p:spPr>
      </p:pic>
      <p:pic>
        <p:nvPicPr>
          <p:cNvPr id="9" name="Picture 8">
            <a:extLst>
              <a:ext uri="{FF2B5EF4-FFF2-40B4-BE49-F238E27FC236}">
                <a16:creationId xmlns:a16="http://schemas.microsoft.com/office/drawing/2014/main" id="{189742C8-D761-EF48-A67A-C827DC0A697D}"/>
              </a:ext>
            </a:extLst>
          </p:cNvPr>
          <p:cNvPicPr>
            <a:picLocks noChangeAspect="1"/>
          </p:cNvPicPr>
          <p:nvPr/>
        </p:nvPicPr>
        <p:blipFill>
          <a:blip r:embed="rId4"/>
          <a:stretch>
            <a:fillRect/>
          </a:stretch>
        </p:blipFill>
        <p:spPr>
          <a:xfrm>
            <a:off x="7929105" y="1895110"/>
            <a:ext cx="4023998" cy="2273236"/>
          </a:xfrm>
          <a:prstGeom prst="rect">
            <a:avLst/>
          </a:prstGeom>
        </p:spPr>
      </p:pic>
      <p:sp>
        <p:nvSpPr>
          <p:cNvPr id="10" name="Rectangle 9">
            <a:extLst>
              <a:ext uri="{FF2B5EF4-FFF2-40B4-BE49-F238E27FC236}">
                <a16:creationId xmlns:a16="http://schemas.microsoft.com/office/drawing/2014/main" id="{82E50D1D-102C-3644-9186-D62A4E0078F1}"/>
              </a:ext>
            </a:extLst>
          </p:cNvPr>
          <p:cNvSpPr/>
          <p:nvPr/>
        </p:nvSpPr>
        <p:spPr>
          <a:xfrm>
            <a:off x="4123103" y="4351307"/>
            <a:ext cx="3585861" cy="1200329"/>
          </a:xfrm>
          <a:prstGeom prst="rect">
            <a:avLst/>
          </a:prstGeom>
        </p:spPr>
        <p:txBody>
          <a:bodyPr wrap="square">
            <a:spAutoFit/>
          </a:bodyPr>
          <a:lstStyle/>
          <a:p>
            <a:r>
              <a:rPr lang="en-IN" dirty="0"/>
              <a:t>Product Affinity with Carry bag removed but with accessories showing that Socks &amp; Tie have strong affinity with formal wear.</a:t>
            </a:r>
          </a:p>
        </p:txBody>
      </p:sp>
      <p:sp>
        <p:nvSpPr>
          <p:cNvPr id="11" name="Rectangle 10">
            <a:extLst>
              <a:ext uri="{FF2B5EF4-FFF2-40B4-BE49-F238E27FC236}">
                <a16:creationId xmlns:a16="http://schemas.microsoft.com/office/drawing/2014/main" id="{29E30F00-7C24-3849-9F8A-75127DF3B196}"/>
              </a:ext>
            </a:extLst>
          </p:cNvPr>
          <p:cNvSpPr/>
          <p:nvPr/>
        </p:nvSpPr>
        <p:spPr>
          <a:xfrm>
            <a:off x="7929105" y="4332440"/>
            <a:ext cx="4023998" cy="1200329"/>
          </a:xfrm>
          <a:prstGeom prst="rect">
            <a:avLst/>
          </a:prstGeom>
        </p:spPr>
        <p:txBody>
          <a:bodyPr wrap="square">
            <a:spAutoFit/>
          </a:bodyPr>
          <a:lstStyle/>
          <a:p>
            <a:r>
              <a:rPr lang="en-IN" dirty="0"/>
              <a:t>Sigma chart showing affinity between main line items after removing carry bags and accessories from the Analysis.</a:t>
            </a:r>
          </a:p>
        </p:txBody>
      </p:sp>
    </p:spTree>
    <p:extLst>
      <p:ext uri="{BB962C8B-B14F-4D97-AF65-F5344CB8AC3E}">
        <p14:creationId xmlns:p14="http://schemas.microsoft.com/office/powerpoint/2010/main" val="18263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Validation Approach</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693319"/>
          </a:xfrm>
          <a:prstGeom prst="rect">
            <a:avLst/>
          </a:prstGeom>
        </p:spPr>
        <p:txBody>
          <a:bodyPr wrap="square">
            <a:spAutoFit/>
          </a:bodyPr>
          <a:lstStyle/>
          <a:p>
            <a:endParaRPr lang="en-IN" dirty="0"/>
          </a:p>
          <a:p>
            <a:pPr marL="285750" indent="-285750">
              <a:buFont typeface="Arial" panose="020B0604020202020204" pitchFamily="34" charset="0"/>
              <a:buChar char="•"/>
            </a:pPr>
            <a:r>
              <a:rPr lang="en-IN" dirty="0"/>
              <a:t>Total Data set was split into 2 sets –Training set : 3 weeks and Validation set 1 week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model and WSRecommender were run on Training 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Customers who had made purchase in last week were identified. Some these customers had also made purchase before last week  thereby PoS records for these customers were in both Training and Validation sets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Recommendation was compared with actual purchases on the 7 parameters listed in the last slide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Top 10 recommendations for each customer were considered</a:t>
            </a:r>
          </a:p>
          <a:p>
            <a:endParaRPr lang="en-IN" b="1" dirty="0"/>
          </a:p>
        </p:txBody>
      </p:sp>
    </p:spTree>
    <p:extLst>
      <p:ext uri="{BB962C8B-B14F-4D97-AF65-F5344CB8AC3E}">
        <p14:creationId xmlns:p14="http://schemas.microsoft.com/office/powerpoint/2010/main" val="405522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 Predicted Vs. Actual</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8" name="Rectangle 7">
            <a:extLst>
              <a:ext uri="{FF2B5EF4-FFF2-40B4-BE49-F238E27FC236}">
                <a16:creationId xmlns:a16="http://schemas.microsoft.com/office/drawing/2014/main" id="{10762BFA-DE26-E34D-891B-D275367969F7}"/>
              </a:ext>
            </a:extLst>
          </p:cNvPr>
          <p:cNvSpPr/>
          <p:nvPr/>
        </p:nvSpPr>
        <p:spPr>
          <a:xfrm>
            <a:off x="1088917" y="1603280"/>
            <a:ext cx="4718759" cy="2795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8849F39-BCA1-CF45-BC34-26821141152D}"/>
              </a:ext>
            </a:extLst>
          </p:cNvPr>
          <p:cNvSpPr/>
          <p:nvPr/>
        </p:nvSpPr>
        <p:spPr>
          <a:xfrm>
            <a:off x="6530320" y="1603280"/>
            <a:ext cx="5123200" cy="46821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TextBox 10">
            <a:extLst>
              <a:ext uri="{FF2B5EF4-FFF2-40B4-BE49-F238E27FC236}">
                <a16:creationId xmlns:a16="http://schemas.microsoft.com/office/drawing/2014/main" id="{14E7B3DF-8D39-EC43-B3C1-EC3385F079DD}"/>
              </a:ext>
            </a:extLst>
          </p:cNvPr>
          <p:cNvSpPr txBox="1"/>
          <p:nvPr/>
        </p:nvSpPr>
        <p:spPr>
          <a:xfrm>
            <a:off x="1116034" y="2526609"/>
            <a:ext cx="4691642" cy="2092881"/>
          </a:xfrm>
          <a:prstGeom prst="rect">
            <a:avLst/>
          </a:prstGeom>
          <a:noFill/>
        </p:spPr>
        <p:txBody>
          <a:bodyPr wrap="square" rtlCol="0">
            <a:spAutoFit/>
          </a:bodyPr>
          <a:lstStyle/>
          <a:p>
            <a:r>
              <a:rPr lang="en-IN" sz="1400" dirty="0"/>
              <a:t>XY_XY Classics_Shirt_Basic Plus_F_48_BASIC PLUS</a:t>
            </a:r>
          </a:p>
          <a:p>
            <a:endParaRPr lang="en-IN" sz="1400" dirty="0"/>
          </a:p>
          <a:p>
            <a:r>
              <a:rPr lang="en-IN" sz="1400" dirty="0"/>
              <a:t>XY_XY Collection_Trouser_Fashion_#_92_BASIC PLUS</a:t>
            </a:r>
          </a:p>
          <a:p>
            <a:endParaRPr lang="en-IN" sz="1400" dirty="0"/>
          </a:p>
          <a:p>
            <a:r>
              <a:rPr lang="en-IN" sz="1400" dirty="0"/>
              <a:t>XY_XY Permapress_Shirt_Fashion_F_50_BASIC PLUS</a:t>
            </a:r>
          </a:p>
          <a:p>
            <a:endParaRPr lang="en-IN" sz="1400" dirty="0"/>
          </a:p>
          <a:p>
            <a:r>
              <a:rPr lang="en-IN" sz="1400" dirty="0"/>
              <a:t>XZ_XZ Rider_T Shirt_High Fashion_H_XXL_HIGH FASHION</a:t>
            </a:r>
          </a:p>
          <a:p>
            <a:endParaRPr lang="en-US" b="1" dirty="0"/>
          </a:p>
        </p:txBody>
      </p:sp>
      <p:sp>
        <p:nvSpPr>
          <p:cNvPr id="12" name="TextBox 11">
            <a:extLst>
              <a:ext uri="{FF2B5EF4-FFF2-40B4-BE49-F238E27FC236}">
                <a16:creationId xmlns:a16="http://schemas.microsoft.com/office/drawing/2014/main" id="{0F384583-DB16-F047-B85E-4E4036DC7474}"/>
              </a:ext>
            </a:extLst>
          </p:cNvPr>
          <p:cNvSpPr txBox="1"/>
          <p:nvPr/>
        </p:nvSpPr>
        <p:spPr>
          <a:xfrm>
            <a:off x="6530320" y="2444750"/>
            <a:ext cx="5123200" cy="3600986"/>
          </a:xfrm>
          <a:prstGeom prst="rect">
            <a:avLst/>
          </a:prstGeom>
          <a:noFill/>
        </p:spPr>
        <p:txBody>
          <a:bodyPr wrap="square" rtlCol="0">
            <a:spAutoFit/>
          </a:bodyPr>
          <a:lstStyle/>
          <a:p>
            <a:r>
              <a:rPr lang="en-IN" sz="1200" b="1" dirty="0"/>
              <a:t>Purchase date - 24.08.2016 </a:t>
            </a:r>
          </a:p>
          <a:p>
            <a:r>
              <a:rPr lang="en-IN" sz="1200" dirty="0">
                <a:solidFill>
                  <a:srgbClr val="0070C0"/>
                </a:solidFill>
              </a:rPr>
              <a:t>XY_XY Classics_Shirt_Basic Plus_F_39_BASIC PLUS</a:t>
            </a:r>
          </a:p>
          <a:p>
            <a:r>
              <a:rPr lang="en-IN" sz="1200" dirty="0">
                <a:solidFill>
                  <a:srgbClr val="0070C0"/>
                </a:solidFill>
              </a:rPr>
              <a:t>XY_XY Classics_Shirt_Basic Plus_F_40_BASIC PLUS</a:t>
            </a:r>
          </a:p>
          <a:p>
            <a:r>
              <a:rPr lang="en-IN" sz="1200" dirty="0">
                <a:solidFill>
                  <a:srgbClr val="0070C0"/>
                </a:solidFill>
              </a:rPr>
              <a:t>XY_XY Permapress_Shirt_Fashion_F_46_BASIC PLUS</a:t>
            </a:r>
          </a:p>
          <a:p>
            <a:r>
              <a:rPr lang="en-IN" sz="1200" dirty="0">
                <a:solidFill>
                  <a:srgbClr val="0070C0"/>
                </a:solidFill>
              </a:rPr>
              <a:t>XY_XY Permapress_Shirt_Fashion_F_46_BASIC PLUS</a:t>
            </a:r>
          </a:p>
          <a:p>
            <a:endParaRPr lang="en-IN" sz="1200" dirty="0"/>
          </a:p>
          <a:p>
            <a:r>
              <a:rPr lang="en-IN" sz="1200" b="1" dirty="0"/>
              <a:t>Purchase date - 25.08.2016 </a:t>
            </a:r>
          </a:p>
          <a:p>
            <a:r>
              <a:rPr lang="en-IN" sz="1200" dirty="0">
                <a:solidFill>
                  <a:srgbClr val="0070C0"/>
                </a:solidFill>
              </a:rPr>
              <a:t>XY_XY Classics_Shirt_Basic Plus_F_42_BASIC PLUS</a:t>
            </a:r>
          </a:p>
          <a:p>
            <a:r>
              <a:rPr lang="en-IN" sz="1200" dirty="0">
                <a:solidFill>
                  <a:srgbClr val="0070C0"/>
                </a:solidFill>
              </a:rPr>
              <a:t>XY_XY Permapress_Shirt_Fashion_F_40_BASIC PLUS</a:t>
            </a:r>
          </a:p>
          <a:p>
            <a:endParaRPr lang="en-IN" sz="1200" b="1" dirty="0"/>
          </a:p>
          <a:p>
            <a:r>
              <a:rPr lang="en-IN" sz="1200" b="1" dirty="0"/>
              <a:t>Purchase date - 27.08.2016 </a:t>
            </a:r>
          </a:p>
          <a:p>
            <a:r>
              <a:rPr lang="en-IN" sz="1200" dirty="0">
                <a:solidFill>
                  <a:srgbClr val="0070C0"/>
                </a:solidFill>
              </a:rPr>
              <a:t>XY_XY Classics_Shirt_Basic Plus_F_39_BASIC PLUS</a:t>
            </a:r>
          </a:p>
          <a:p>
            <a:r>
              <a:rPr lang="en-IN" sz="1200" dirty="0">
                <a:solidFill>
                  <a:srgbClr val="0070C0"/>
                </a:solidFill>
              </a:rPr>
              <a:t>XY_XY Classics_Shirt_Basic Plus_F_42_BASIC PLUS</a:t>
            </a:r>
          </a:p>
          <a:p>
            <a:endParaRPr lang="en-IN" sz="1200" b="1" dirty="0"/>
          </a:p>
          <a:p>
            <a:r>
              <a:rPr lang="en-IN" sz="1200" b="1" dirty="0"/>
              <a:t>Purchase date - 28.08.2016 </a:t>
            </a:r>
          </a:p>
          <a:p>
            <a:r>
              <a:rPr lang="en-IN" sz="1200" dirty="0">
                <a:solidFill>
                  <a:srgbClr val="0070C0"/>
                </a:solidFill>
              </a:rPr>
              <a:t>XY_XY Classics_Shirt_Basic Plus_F_40_BASIC PLUS</a:t>
            </a:r>
          </a:p>
          <a:p>
            <a:r>
              <a:rPr lang="en-IN" sz="1200" dirty="0">
                <a:solidFill>
                  <a:srgbClr val="0070C0"/>
                </a:solidFill>
              </a:rPr>
              <a:t>XY_XY Classics_Shirt_Basic Plus_F_42_BASIC PLUS</a:t>
            </a:r>
          </a:p>
          <a:p>
            <a:r>
              <a:rPr lang="en-IN" sz="1200" dirty="0">
                <a:solidFill>
                  <a:srgbClr val="0070C0"/>
                </a:solidFill>
              </a:rPr>
              <a:t>XZ_XZ </a:t>
            </a:r>
            <a:r>
              <a:rPr lang="en-IN" sz="1200" dirty="0" err="1">
                <a:solidFill>
                  <a:srgbClr val="0070C0"/>
                </a:solidFill>
              </a:rPr>
              <a:t>Rider_T</a:t>
            </a:r>
            <a:r>
              <a:rPr lang="en-IN" sz="1200" dirty="0">
                <a:solidFill>
                  <a:srgbClr val="0070C0"/>
                </a:solidFill>
              </a:rPr>
              <a:t> </a:t>
            </a:r>
            <a:r>
              <a:rPr lang="en-IN" sz="1200" dirty="0" err="1">
                <a:solidFill>
                  <a:srgbClr val="0070C0"/>
                </a:solidFill>
              </a:rPr>
              <a:t>Shirt_High</a:t>
            </a:r>
            <a:r>
              <a:rPr lang="en-IN" sz="1200" dirty="0">
                <a:solidFill>
                  <a:srgbClr val="0070C0"/>
                </a:solidFill>
              </a:rPr>
              <a:t> </a:t>
            </a:r>
            <a:r>
              <a:rPr lang="en-IN" sz="1200" dirty="0" err="1">
                <a:solidFill>
                  <a:srgbClr val="0070C0"/>
                </a:solidFill>
              </a:rPr>
              <a:t>Fashion_H_XL_HIGH</a:t>
            </a:r>
            <a:r>
              <a:rPr lang="en-IN" sz="1200" dirty="0">
                <a:solidFill>
                  <a:srgbClr val="0070C0"/>
                </a:solidFill>
              </a:rPr>
              <a:t> FASHION</a:t>
            </a:r>
          </a:p>
          <a:p>
            <a:r>
              <a:rPr lang="en-IN" sz="1200" dirty="0">
                <a:solidFill>
                  <a:srgbClr val="0070C0"/>
                </a:solidFill>
              </a:rPr>
              <a:t>XY_XY Collection_Trouser_Fashion_#_76_BASIC PLUS </a:t>
            </a:r>
          </a:p>
        </p:txBody>
      </p:sp>
      <p:sp>
        <p:nvSpPr>
          <p:cNvPr id="4" name="Rectangle 3">
            <a:extLst>
              <a:ext uri="{FF2B5EF4-FFF2-40B4-BE49-F238E27FC236}">
                <a16:creationId xmlns:a16="http://schemas.microsoft.com/office/drawing/2014/main" id="{20A2BD88-6FFE-E94F-A350-FAD949003EF0}"/>
              </a:ext>
            </a:extLst>
          </p:cNvPr>
          <p:cNvSpPr/>
          <p:nvPr/>
        </p:nvSpPr>
        <p:spPr>
          <a:xfrm>
            <a:off x="1088917" y="1603280"/>
            <a:ext cx="4718759"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Recommendations for Customer - 100471</a:t>
            </a:r>
          </a:p>
        </p:txBody>
      </p:sp>
      <p:sp>
        <p:nvSpPr>
          <p:cNvPr id="10" name="Rectangle 9">
            <a:extLst>
              <a:ext uri="{FF2B5EF4-FFF2-40B4-BE49-F238E27FC236}">
                <a16:creationId xmlns:a16="http://schemas.microsoft.com/office/drawing/2014/main" id="{D2E2B932-56A4-654F-A328-50E7ABF01892}"/>
              </a:ext>
            </a:extLst>
          </p:cNvPr>
          <p:cNvSpPr/>
          <p:nvPr/>
        </p:nvSpPr>
        <p:spPr>
          <a:xfrm>
            <a:off x="6530320" y="1616615"/>
            <a:ext cx="5123200"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(Actual Purchases) for Customer - 100471</a:t>
            </a:r>
          </a:p>
        </p:txBody>
      </p:sp>
      <p:sp>
        <p:nvSpPr>
          <p:cNvPr id="17" name="Rectangle 16">
            <a:extLst>
              <a:ext uri="{FF2B5EF4-FFF2-40B4-BE49-F238E27FC236}">
                <a16:creationId xmlns:a16="http://schemas.microsoft.com/office/drawing/2014/main" id="{E039F1D6-77B5-7A45-9492-6FC6D422B499}"/>
              </a:ext>
            </a:extLst>
          </p:cNvPr>
          <p:cNvSpPr/>
          <p:nvPr/>
        </p:nvSpPr>
        <p:spPr>
          <a:xfrm>
            <a:off x="1178011" y="2526608"/>
            <a:ext cx="4407243" cy="3154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B0FC75-20DE-BE4D-8B52-C83A82F9A3F4}"/>
              </a:ext>
            </a:extLst>
          </p:cNvPr>
          <p:cNvSpPr/>
          <p:nvPr/>
        </p:nvSpPr>
        <p:spPr>
          <a:xfrm>
            <a:off x="6606747" y="2660806"/>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AAE2B0-2782-1046-8458-8796C8B61DBF}"/>
              </a:ext>
            </a:extLst>
          </p:cNvPr>
          <p:cNvSpPr/>
          <p:nvPr/>
        </p:nvSpPr>
        <p:spPr>
          <a:xfrm>
            <a:off x="6606747" y="3769637"/>
            <a:ext cx="3756454" cy="1845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8379A5-C209-314A-9C3E-2F21E46C1FF4}"/>
              </a:ext>
            </a:extLst>
          </p:cNvPr>
          <p:cNvSpPr/>
          <p:nvPr/>
        </p:nvSpPr>
        <p:spPr>
          <a:xfrm>
            <a:off x="6606747" y="4487846"/>
            <a:ext cx="3756454" cy="4392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2D4F8-AD47-8C4F-9E88-9355DF7314C8}"/>
              </a:ext>
            </a:extLst>
          </p:cNvPr>
          <p:cNvSpPr/>
          <p:nvPr/>
        </p:nvSpPr>
        <p:spPr>
          <a:xfrm>
            <a:off x="6606747" y="5254720"/>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AEA94D-5295-C142-9547-99CE881437E7}"/>
              </a:ext>
            </a:extLst>
          </p:cNvPr>
          <p:cNvSpPr/>
          <p:nvPr/>
        </p:nvSpPr>
        <p:spPr>
          <a:xfrm>
            <a:off x="1178010" y="2977574"/>
            <a:ext cx="4506097" cy="35424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40D9EF1-EB7F-A045-8233-4C7723B54D63}"/>
              </a:ext>
            </a:extLst>
          </p:cNvPr>
          <p:cNvSpPr/>
          <p:nvPr/>
        </p:nvSpPr>
        <p:spPr>
          <a:xfrm>
            <a:off x="6596986" y="5781213"/>
            <a:ext cx="3898020" cy="1845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886C4F-89BC-C944-9DB4-54DCAF17EE5E}"/>
              </a:ext>
            </a:extLst>
          </p:cNvPr>
          <p:cNvSpPr/>
          <p:nvPr/>
        </p:nvSpPr>
        <p:spPr>
          <a:xfrm>
            <a:off x="1178010" y="3428135"/>
            <a:ext cx="4506097"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12D371-9A83-914B-BFB2-4777E6D0C484}"/>
              </a:ext>
            </a:extLst>
          </p:cNvPr>
          <p:cNvSpPr/>
          <p:nvPr/>
        </p:nvSpPr>
        <p:spPr>
          <a:xfrm>
            <a:off x="6606748" y="3057259"/>
            <a:ext cx="3830594"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AEB43-7D66-5144-9E26-31709B12283B}"/>
              </a:ext>
            </a:extLst>
          </p:cNvPr>
          <p:cNvSpPr/>
          <p:nvPr/>
        </p:nvSpPr>
        <p:spPr>
          <a:xfrm>
            <a:off x="6611059" y="3967498"/>
            <a:ext cx="3826284" cy="1926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C54463-B964-D14B-B1EA-F50B485905E3}"/>
              </a:ext>
            </a:extLst>
          </p:cNvPr>
          <p:cNvSpPr/>
          <p:nvPr/>
        </p:nvSpPr>
        <p:spPr>
          <a:xfrm>
            <a:off x="1178010" y="3867641"/>
            <a:ext cx="4506097" cy="407231"/>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E2456F-3E39-B24D-B0D3-C9A05BF6AB71}"/>
              </a:ext>
            </a:extLst>
          </p:cNvPr>
          <p:cNvSpPr/>
          <p:nvPr/>
        </p:nvSpPr>
        <p:spPr>
          <a:xfrm>
            <a:off x="6606747" y="5598719"/>
            <a:ext cx="4112053" cy="169159"/>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0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87482" y="1102833"/>
            <a:ext cx="10515600" cy="715294"/>
          </a:xfrm>
        </p:spPr>
        <p:txBody>
          <a:bodyPr/>
          <a:lstStyle/>
          <a:p>
            <a:r>
              <a:rPr lang="en-US" dirty="0"/>
              <a:t>pSALSA Recommendation Results</a:t>
            </a:r>
            <a:br>
              <a:rPr lang="en-US" dirty="0"/>
            </a:br>
            <a:br>
              <a:rPr lang="en-US" dirty="0"/>
            </a:br>
            <a:r>
              <a:rPr lang="en-US" sz="2000" dirty="0"/>
              <a:t>Segmentation -&gt; pSALSA</a:t>
            </a: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981200"/>
            <a:ext cx="11468683" cy="369332"/>
          </a:xfrm>
          <a:prstGeom prst="rect">
            <a:avLst/>
          </a:prstGeom>
        </p:spPr>
        <p:txBody>
          <a:bodyPr wrap="square">
            <a:spAutoFit/>
          </a:bodyPr>
          <a:lstStyle/>
          <a:p>
            <a:r>
              <a:rPr lang="en-IN" b="1" dirty="0"/>
              <a:t>Clustering  - Using RFM</a:t>
            </a:r>
          </a:p>
        </p:txBody>
      </p:sp>
      <p:pic>
        <p:nvPicPr>
          <p:cNvPr id="6" name="Picture 5" descr="A screenshot of a cell phone&#13;&#10;&#13;&#10;Description automatically generated">
            <a:extLst>
              <a:ext uri="{FF2B5EF4-FFF2-40B4-BE49-F238E27FC236}">
                <a16:creationId xmlns:a16="http://schemas.microsoft.com/office/drawing/2014/main" id="{D3845E10-387C-F645-A629-396B8DFD7666}"/>
              </a:ext>
            </a:extLst>
          </p:cNvPr>
          <p:cNvPicPr>
            <a:picLocks noChangeAspect="1"/>
          </p:cNvPicPr>
          <p:nvPr/>
        </p:nvPicPr>
        <p:blipFill>
          <a:blip r:embed="rId2"/>
          <a:stretch>
            <a:fillRect/>
          </a:stretch>
        </p:blipFill>
        <p:spPr>
          <a:xfrm>
            <a:off x="660400" y="2540096"/>
            <a:ext cx="10666202" cy="1130386"/>
          </a:xfrm>
          <a:prstGeom prst="rect">
            <a:avLst/>
          </a:prstGeom>
        </p:spPr>
      </p:pic>
      <p:sp>
        <p:nvSpPr>
          <p:cNvPr id="9" name="Rectangle 8">
            <a:extLst>
              <a:ext uri="{FF2B5EF4-FFF2-40B4-BE49-F238E27FC236}">
                <a16:creationId xmlns:a16="http://schemas.microsoft.com/office/drawing/2014/main" id="{4CE09C5F-D2FF-294A-9E50-0CF1A9604158}"/>
              </a:ext>
            </a:extLst>
          </p:cNvPr>
          <p:cNvSpPr/>
          <p:nvPr/>
        </p:nvSpPr>
        <p:spPr>
          <a:xfrm>
            <a:off x="587482" y="3908076"/>
            <a:ext cx="4664547" cy="369332"/>
          </a:xfrm>
          <a:prstGeom prst="rect">
            <a:avLst/>
          </a:prstGeom>
        </p:spPr>
        <p:txBody>
          <a:bodyPr wrap="none">
            <a:spAutoFit/>
          </a:bodyPr>
          <a:lstStyle/>
          <a:p>
            <a:r>
              <a:rPr lang="en-IN" b="1" dirty="0"/>
              <a:t>pSALSA input – Vertices and Edges Data</a:t>
            </a:r>
          </a:p>
        </p:txBody>
      </p:sp>
      <p:pic>
        <p:nvPicPr>
          <p:cNvPr id="11" name="Picture 10" descr="A screenshot of a cell phone&#13;&#10;&#13;&#10;Description automatically generated">
            <a:extLst>
              <a:ext uri="{FF2B5EF4-FFF2-40B4-BE49-F238E27FC236}">
                <a16:creationId xmlns:a16="http://schemas.microsoft.com/office/drawing/2014/main" id="{E1891CB8-8C51-AE42-B237-85C4F5E31DD2}"/>
              </a:ext>
            </a:extLst>
          </p:cNvPr>
          <p:cNvPicPr>
            <a:picLocks noChangeAspect="1"/>
          </p:cNvPicPr>
          <p:nvPr/>
        </p:nvPicPr>
        <p:blipFill>
          <a:blip r:embed="rId3"/>
          <a:stretch>
            <a:fillRect/>
          </a:stretch>
        </p:blipFill>
        <p:spPr>
          <a:xfrm>
            <a:off x="4427442" y="4422796"/>
            <a:ext cx="5705627" cy="1610459"/>
          </a:xfrm>
          <a:prstGeom prst="rect">
            <a:avLst/>
          </a:prstGeom>
        </p:spPr>
      </p:pic>
      <p:pic>
        <p:nvPicPr>
          <p:cNvPr id="13" name="Picture 12" descr="A screenshot of a cell phone&#13;&#10;&#13;&#10;Description automatically generated">
            <a:extLst>
              <a:ext uri="{FF2B5EF4-FFF2-40B4-BE49-F238E27FC236}">
                <a16:creationId xmlns:a16="http://schemas.microsoft.com/office/drawing/2014/main" id="{5488E42C-62B3-7D49-8E0A-D81DA65F1A7F}"/>
              </a:ext>
            </a:extLst>
          </p:cNvPr>
          <p:cNvPicPr>
            <a:picLocks noChangeAspect="1"/>
          </p:cNvPicPr>
          <p:nvPr/>
        </p:nvPicPr>
        <p:blipFill>
          <a:blip r:embed="rId4"/>
          <a:stretch>
            <a:fillRect/>
          </a:stretch>
        </p:blipFill>
        <p:spPr>
          <a:xfrm>
            <a:off x="757501" y="4422796"/>
            <a:ext cx="3094753" cy="1610459"/>
          </a:xfrm>
          <a:prstGeom prst="rect">
            <a:avLst/>
          </a:prstGeom>
        </p:spPr>
      </p:pic>
    </p:spTree>
    <p:extLst>
      <p:ext uri="{BB962C8B-B14F-4D97-AF65-F5344CB8AC3E}">
        <p14:creationId xmlns:p14="http://schemas.microsoft.com/office/powerpoint/2010/main" val="311057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285868"/>
            <a:ext cx="11468683" cy="369332"/>
          </a:xfrm>
          <a:prstGeom prst="rect">
            <a:avLst/>
          </a:prstGeom>
        </p:spPr>
        <p:txBody>
          <a:bodyPr wrap="square">
            <a:spAutoFit/>
          </a:bodyPr>
          <a:lstStyle/>
          <a:p>
            <a:r>
              <a:rPr lang="en-IN" b="1" dirty="0"/>
              <a:t>User – User Connection </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057247" cy="369332"/>
          </a:xfrm>
          <a:prstGeom prst="rect">
            <a:avLst/>
          </a:prstGeom>
        </p:spPr>
        <p:txBody>
          <a:bodyPr wrap="none">
            <a:spAutoFit/>
          </a:bodyPr>
          <a:lstStyle/>
          <a:p>
            <a:r>
              <a:rPr lang="en-IN" b="1" dirty="0"/>
              <a:t>Product Recommendation</a:t>
            </a:r>
          </a:p>
        </p:txBody>
      </p:sp>
      <p:pic>
        <p:nvPicPr>
          <p:cNvPr id="14" name="Picture 13" descr="A screenshot of a cell phone&#13;&#10;&#13;&#10;Description automatically generated">
            <a:extLst>
              <a:ext uri="{FF2B5EF4-FFF2-40B4-BE49-F238E27FC236}">
                <a16:creationId xmlns:a16="http://schemas.microsoft.com/office/drawing/2014/main" id="{F274D2C9-24D9-B244-8BAF-AF6A514015DE}"/>
              </a:ext>
            </a:extLst>
          </p:cNvPr>
          <p:cNvPicPr>
            <a:picLocks noChangeAspect="1"/>
          </p:cNvPicPr>
          <p:nvPr/>
        </p:nvPicPr>
        <p:blipFill>
          <a:blip r:embed="rId2"/>
          <a:stretch>
            <a:fillRect/>
          </a:stretch>
        </p:blipFill>
        <p:spPr>
          <a:xfrm>
            <a:off x="3749185" y="4058032"/>
            <a:ext cx="5260061" cy="2570482"/>
          </a:xfrm>
          <a:prstGeom prst="rect">
            <a:avLst/>
          </a:prstGeom>
        </p:spPr>
      </p:pic>
      <p:pic>
        <p:nvPicPr>
          <p:cNvPr id="18" name="Picture 17" descr="A screenshot of a cell phone&#13;&#10;&#13;&#10;Description automatically generated">
            <a:extLst>
              <a:ext uri="{FF2B5EF4-FFF2-40B4-BE49-F238E27FC236}">
                <a16:creationId xmlns:a16="http://schemas.microsoft.com/office/drawing/2014/main" id="{745CA9BB-CF30-1E45-9C3D-1A08DC3DE20E}"/>
              </a:ext>
            </a:extLst>
          </p:cNvPr>
          <p:cNvPicPr>
            <a:picLocks noChangeAspect="1"/>
          </p:cNvPicPr>
          <p:nvPr/>
        </p:nvPicPr>
        <p:blipFill>
          <a:blip r:embed="rId3"/>
          <a:stretch>
            <a:fillRect/>
          </a:stretch>
        </p:blipFill>
        <p:spPr>
          <a:xfrm>
            <a:off x="3749184" y="1361659"/>
            <a:ext cx="3325383" cy="2535003"/>
          </a:xfrm>
          <a:prstGeom prst="rect">
            <a:avLst/>
          </a:prstGeom>
        </p:spPr>
      </p:pic>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p:txBody>
          <a:bodyPr/>
          <a:lstStyle/>
          <a:p>
            <a:r>
              <a:rPr lang="en-US" dirty="0"/>
              <a:t>pSALSA Recommendation Results</a:t>
            </a:r>
          </a:p>
        </p:txBody>
      </p:sp>
    </p:spTree>
    <p:extLst>
      <p:ext uri="{BB962C8B-B14F-4D97-AF65-F5344CB8AC3E}">
        <p14:creationId xmlns:p14="http://schemas.microsoft.com/office/powerpoint/2010/main" val="315668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pSALSA User-Product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13" name="Picture 12">
            <a:extLst>
              <a:ext uri="{FF2B5EF4-FFF2-40B4-BE49-F238E27FC236}">
                <a16:creationId xmlns:a16="http://schemas.microsoft.com/office/drawing/2014/main" id="{0E1C2EC6-2FCC-3942-A461-CA135D74FF1A}"/>
              </a:ext>
            </a:extLst>
          </p:cNvPr>
          <p:cNvPicPr>
            <a:picLocks noChangeAspect="1"/>
          </p:cNvPicPr>
          <p:nvPr/>
        </p:nvPicPr>
        <p:blipFill>
          <a:blip r:embed="rId2"/>
          <a:stretch>
            <a:fillRect/>
          </a:stretch>
        </p:blipFill>
        <p:spPr>
          <a:xfrm>
            <a:off x="805251" y="1724533"/>
            <a:ext cx="5221807" cy="3944052"/>
          </a:xfrm>
          <a:prstGeom prst="rect">
            <a:avLst/>
          </a:prstGeom>
        </p:spPr>
      </p:pic>
      <p:pic>
        <p:nvPicPr>
          <p:cNvPr id="17" name="Picture 16" descr="A close up of a logo&#13;&#10;&#13;&#10;Description automatically generated">
            <a:extLst>
              <a:ext uri="{FF2B5EF4-FFF2-40B4-BE49-F238E27FC236}">
                <a16:creationId xmlns:a16="http://schemas.microsoft.com/office/drawing/2014/main" id="{BF95DDF9-E95D-174A-B3F3-2D46EB24552A}"/>
              </a:ext>
            </a:extLst>
          </p:cNvPr>
          <p:cNvPicPr>
            <a:picLocks noChangeAspect="1"/>
          </p:cNvPicPr>
          <p:nvPr/>
        </p:nvPicPr>
        <p:blipFill>
          <a:blip r:embed="rId3"/>
          <a:stretch>
            <a:fillRect/>
          </a:stretch>
        </p:blipFill>
        <p:spPr>
          <a:xfrm>
            <a:off x="7230150" y="1724533"/>
            <a:ext cx="3622907" cy="2156937"/>
          </a:xfrm>
          <a:prstGeom prst="rect">
            <a:avLst/>
          </a:prstGeom>
        </p:spPr>
      </p:pic>
      <p:sp>
        <p:nvSpPr>
          <p:cNvPr id="18" name="Rectangle 17">
            <a:extLst>
              <a:ext uri="{FF2B5EF4-FFF2-40B4-BE49-F238E27FC236}">
                <a16:creationId xmlns:a16="http://schemas.microsoft.com/office/drawing/2014/main" id="{0C582519-432F-C34A-940B-2F999E73E511}"/>
              </a:ext>
            </a:extLst>
          </p:cNvPr>
          <p:cNvSpPr/>
          <p:nvPr/>
        </p:nvSpPr>
        <p:spPr>
          <a:xfrm>
            <a:off x="7230150" y="4281492"/>
            <a:ext cx="3622907" cy="1477328"/>
          </a:xfrm>
          <a:prstGeom prst="rect">
            <a:avLst/>
          </a:prstGeom>
        </p:spPr>
        <p:txBody>
          <a:bodyPr wrap="square">
            <a:spAutoFit/>
          </a:bodyPr>
          <a:lstStyle/>
          <a:p>
            <a:r>
              <a:rPr lang="en-IN" dirty="0">
                <a:latin typeface="Century Gothic" panose="020B0502020202020204" pitchFamily="34" charset="0"/>
              </a:rPr>
              <a:t>Product ‘</a:t>
            </a:r>
            <a:r>
              <a:rPr lang="en-IN" dirty="0" err="1">
                <a:latin typeface="Century Gothic" panose="020B0502020202020204" pitchFamily="34" charset="0"/>
              </a:rPr>
              <a:t>xxxxxx</a:t>
            </a:r>
            <a:r>
              <a:rPr lang="en-IN" dirty="0">
                <a:latin typeface="Century Gothic" panose="020B0502020202020204" pitchFamily="34" charset="0"/>
              </a:rPr>
              <a:t>’ purchased by Customer ‘</a:t>
            </a:r>
            <a:r>
              <a:rPr lang="en-IN" dirty="0" err="1">
                <a:latin typeface="Century Gothic" panose="020B0502020202020204" pitchFamily="34" charset="0"/>
              </a:rPr>
              <a:t>aaaaq’can</a:t>
            </a:r>
            <a:r>
              <a:rPr lang="en-IN" dirty="0">
                <a:latin typeface="Century Gothic" panose="020B0502020202020204" pitchFamily="34" charset="0"/>
              </a:rPr>
              <a:t> be recommended to other customers ‘</a:t>
            </a:r>
            <a:r>
              <a:rPr lang="en-IN" dirty="0" err="1">
                <a:latin typeface="Century Gothic" panose="020B0502020202020204" pitchFamily="34" charset="0"/>
              </a:rPr>
              <a:t>bbbbb</a:t>
            </a:r>
            <a:r>
              <a:rPr lang="en-IN" dirty="0">
                <a:latin typeface="Century Gothic" panose="020B0502020202020204" pitchFamily="34" charset="0"/>
              </a:rPr>
              <a:t>’,’</a:t>
            </a:r>
            <a:r>
              <a:rPr lang="en-IN" dirty="0" err="1">
                <a:latin typeface="Century Gothic" panose="020B0502020202020204" pitchFamily="34" charset="0"/>
              </a:rPr>
              <a:t>ccccc</a:t>
            </a:r>
            <a:r>
              <a:rPr lang="en-IN" dirty="0">
                <a:latin typeface="Century Gothic" panose="020B0502020202020204" pitchFamily="34" charset="0"/>
              </a:rPr>
              <a:t>’… who are  similar to ‘</a:t>
            </a:r>
            <a:r>
              <a:rPr lang="en-IN" dirty="0" err="1">
                <a:latin typeface="Century Gothic" panose="020B0502020202020204" pitchFamily="34" charset="0"/>
              </a:rPr>
              <a:t>aaaaa</a:t>
            </a:r>
            <a:r>
              <a:rPr lang="en-IN" dirty="0">
                <a:latin typeface="Century Gothic" panose="020B0502020202020204" pitchFamily="34" charset="0"/>
              </a:rPr>
              <a:t>’</a:t>
            </a:r>
          </a:p>
        </p:txBody>
      </p:sp>
    </p:spTree>
    <p:extLst>
      <p:ext uri="{BB962C8B-B14F-4D97-AF65-F5344CB8AC3E}">
        <p14:creationId xmlns:p14="http://schemas.microsoft.com/office/powerpoint/2010/main" val="10295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30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CA18-0880-5E4A-8A4D-09E38CF4B143}"/>
              </a:ext>
            </a:extLst>
          </p:cNvPr>
          <p:cNvSpPr>
            <a:spLocks noGrp="1"/>
          </p:cNvSpPr>
          <p:nvPr>
            <p:ph type="title"/>
          </p:nvPr>
        </p:nvSpPr>
        <p:spPr>
          <a:xfrm>
            <a:off x="4618382" y="902063"/>
            <a:ext cx="10515600" cy="715294"/>
          </a:xfrm>
        </p:spPr>
        <p:txBody>
          <a:bodyPr/>
          <a:lstStyle/>
          <a:p>
            <a:r>
              <a:rPr lang="en-US" dirty="0"/>
              <a:t>Agenda</a:t>
            </a:r>
          </a:p>
        </p:txBody>
      </p:sp>
      <p:sp>
        <p:nvSpPr>
          <p:cNvPr id="3" name="Date Placeholder 2">
            <a:extLst>
              <a:ext uri="{FF2B5EF4-FFF2-40B4-BE49-F238E27FC236}">
                <a16:creationId xmlns:a16="http://schemas.microsoft.com/office/drawing/2014/main" id="{46E7FFA1-02FC-C24B-90F6-83854276E849}"/>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D0BA5DE8-059E-7E48-A8DE-110E81ADE203}"/>
              </a:ext>
            </a:extLst>
          </p:cNvPr>
          <p:cNvSpPr/>
          <p:nvPr/>
        </p:nvSpPr>
        <p:spPr>
          <a:xfrm>
            <a:off x="4936435" y="2022470"/>
            <a:ext cx="6096000" cy="2774990"/>
          </a:xfrm>
          <a:prstGeom prst="rect">
            <a:avLst/>
          </a:prstGeom>
        </p:spPr>
        <p:txBody>
          <a:bodyPr>
            <a:spAutoFit/>
          </a:bodyPr>
          <a:lstStyle/>
          <a:p>
            <a:pPr marL="342900" indent="-342900">
              <a:lnSpc>
                <a:spcPct val="200000"/>
              </a:lnSpc>
              <a:buAutoNum type="arabicPeriod"/>
            </a:pPr>
            <a:r>
              <a:rPr lang="en-IN" dirty="0">
                <a:effectLst/>
                <a:latin typeface="Century Gothic" panose="020B0502020202020204" pitchFamily="34" charset="0"/>
              </a:rPr>
              <a:t>Objective of POC</a:t>
            </a:r>
          </a:p>
          <a:p>
            <a:pPr marL="342900" indent="-342900">
              <a:lnSpc>
                <a:spcPct val="200000"/>
              </a:lnSpc>
              <a:buAutoNum type="arabicPeriod"/>
            </a:pPr>
            <a:r>
              <a:rPr lang="en-IN" dirty="0">
                <a:latin typeface="Century Gothic" panose="020B0502020202020204" pitchFamily="34" charset="0"/>
              </a:rPr>
              <a:t>Use case Description</a:t>
            </a:r>
          </a:p>
          <a:p>
            <a:pPr marL="342900" indent="-342900">
              <a:lnSpc>
                <a:spcPct val="200000"/>
              </a:lnSpc>
              <a:buAutoNum type="arabicPeriod"/>
            </a:pPr>
            <a:r>
              <a:rPr lang="en-IN" dirty="0">
                <a:latin typeface="Century Gothic" panose="020B0502020202020204" pitchFamily="34" charset="0"/>
              </a:rPr>
              <a:t>Data Quality &amp; Pre-processing</a:t>
            </a:r>
          </a:p>
          <a:p>
            <a:pPr marL="342900" indent="-342900">
              <a:lnSpc>
                <a:spcPct val="200000"/>
              </a:lnSpc>
              <a:buAutoNum type="arabicPeriod"/>
            </a:pPr>
            <a:r>
              <a:rPr lang="en-IN" dirty="0">
                <a:effectLst/>
                <a:latin typeface="Century Gothic" panose="020B0502020202020204" pitchFamily="34" charset="0"/>
              </a:rPr>
              <a:t>Analysis &amp; Insights</a:t>
            </a:r>
          </a:p>
          <a:p>
            <a:pPr marL="342900" indent="-342900">
              <a:lnSpc>
                <a:spcPct val="200000"/>
              </a:lnSpc>
              <a:buAutoNum type="arabicPeriod"/>
            </a:pPr>
            <a:r>
              <a:rPr lang="en-IN" dirty="0">
                <a:latin typeface="Century Gothic" panose="020B0502020202020204" pitchFamily="34" charset="0"/>
              </a:rPr>
              <a:t>Recommendation (cFilter &amp; pSALSA)</a:t>
            </a:r>
          </a:p>
        </p:txBody>
      </p:sp>
      <p:pic>
        <p:nvPicPr>
          <p:cNvPr id="5" name="Picture 4">
            <a:extLst>
              <a:ext uri="{FF2B5EF4-FFF2-40B4-BE49-F238E27FC236}">
                <a16:creationId xmlns:a16="http://schemas.microsoft.com/office/drawing/2014/main" id="{5FF8242C-7EAE-5D44-8048-B990949E2C38}"/>
              </a:ext>
            </a:extLst>
          </p:cNvPr>
          <p:cNvPicPr>
            <a:picLocks noChangeAspect="1"/>
          </p:cNvPicPr>
          <p:nvPr/>
        </p:nvPicPr>
        <p:blipFill>
          <a:blip r:embed="rId2"/>
          <a:stretch>
            <a:fillRect/>
          </a:stretch>
        </p:blipFill>
        <p:spPr>
          <a:xfrm>
            <a:off x="-1" y="0"/>
            <a:ext cx="4333461" cy="6843436"/>
          </a:xfrm>
          <a:prstGeom prst="rect">
            <a:avLst/>
          </a:prstGeom>
        </p:spPr>
      </p:pic>
    </p:spTree>
    <p:extLst>
      <p:ext uri="{BB962C8B-B14F-4D97-AF65-F5344CB8AC3E}">
        <p14:creationId xmlns:p14="http://schemas.microsoft.com/office/powerpoint/2010/main" val="312062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Objective &amp; Values of PoC</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179221"/>
          </a:xfrm>
          <a:prstGeom prst="rect">
            <a:avLst/>
          </a:prstGeom>
        </p:spPr>
        <p:txBody>
          <a:bodyPr wrap="square">
            <a:spAutoFit/>
          </a:bodyPr>
          <a:lstStyle/>
          <a:p>
            <a:pPr>
              <a:lnSpc>
                <a:spcPct val="200000"/>
              </a:lnSpc>
            </a:pPr>
            <a:r>
              <a:rPr lang="en-IN" sz="2000" b="1" dirty="0">
                <a:latin typeface="Century Gothic" panose="020B0502020202020204" pitchFamily="34" charset="0"/>
              </a:rPr>
              <a:t>Use Case Objective -</a:t>
            </a:r>
          </a:p>
          <a:p>
            <a:pPr>
              <a:lnSpc>
                <a:spcPct val="150000"/>
              </a:lnSpc>
            </a:pPr>
            <a:r>
              <a:rPr lang="en-IN" dirty="0">
                <a:latin typeface="Century Gothic" panose="020B0502020202020204" pitchFamily="34" charset="0"/>
              </a:rPr>
              <a:t>Using Historical Transaction data to understand customer behaviour, Customer similarity &amp; Product Similarity and Making Next Best recommendation based on above insights.</a:t>
            </a:r>
          </a:p>
          <a:p>
            <a:pPr>
              <a:lnSpc>
                <a:spcPct val="200000"/>
              </a:lnSpc>
            </a:pPr>
            <a:r>
              <a:rPr lang="en-IN" sz="2000" b="1" dirty="0">
                <a:latin typeface="Century Gothic" panose="020B0502020202020204" pitchFamily="34" charset="0"/>
              </a:rPr>
              <a:t>Values of doing Advanced Analytics using Teradata Vantage -</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the data preparation and loading of varied data</a:t>
            </a:r>
          </a:p>
          <a:p>
            <a:pPr marL="285750" indent="-285750">
              <a:lnSpc>
                <a:spcPct val="150000"/>
              </a:lnSpc>
              <a:buFont typeface="Arial" panose="020B0604020202020204" pitchFamily="34" charset="0"/>
              <a:buChar char="•"/>
            </a:pPr>
            <a:r>
              <a:rPr lang="en-IN" dirty="0">
                <a:latin typeface="Century Gothic" panose="020B0502020202020204" pitchFamily="34" charset="0"/>
              </a:rPr>
              <a:t>Highlight Analytical and visualization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enterprise level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ease of use by using pre-defined functions that are relevant in a Retail context</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easy, production-grade Analytical development processes and it’s relevance in Retail.</a:t>
            </a:r>
          </a:p>
        </p:txBody>
      </p:sp>
    </p:spTree>
    <p:extLst>
      <p:ext uri="{BB962C8B-B14F-4D97-AF65-F5344CB8AC3E}">
        <p14:creationId xmlns:p14="http://schemas.microsoft.com/office/powerpoint/2010/main" val="917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Use case Description</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401205"/>
          </a:xfrm>
          <a:prstGeom prst="rect">
            <a:avLst/>
          </a:prstGeom>
        </p:spPr>
        <p:txBody>
          <a:bodyPr wrap="square">
            <a:spAutoFit/>
          </a:bodyPr>
          <a:lstStyle/>
          <a:p>
            <a:pPr lvl="0"/>
            <a:r>
              <a:rPr lang="en-IN" sz="2000" b="1" dirty="0">
                <a:latin typeface="Century Gothic" panose="020B0502020202020204" pitchFamily="34" charset="0"/>
              </a:rPr>
              <a:t>Detailed Scope/Analytical Question: </a:t>
            </a:r>
            <a:r>
              <a:rPr lang="en-IN" dirty="0"/>
              <a:t>Identifying next best offer to Customer based on previous purchase history and current behaviour. Recommendation is to be made at </a:t>
            </a:r>
            <a:r>
              <a:rPr lang="en-US" dirty="0"/>
              <a:t>Sub-brand, Department</a:t>
            </a:r>
            <a:r>
              <a:rPr lang="en-IN" dirty="0"/>
              <a:t>, </a:t>
            </a:r>
            <a:r>
              <a:rPr lang="en-US" dirty="0"/>
              <a:t>Category</a:t>
            </a:r>
            <a:r>
              <a:rPr lang="en-IN" dirty="0"/>
              <a:t>, </a:t>
            </a:r>
            <a:r>
              <a:rPr lang="en-US" dirty="0"/>
              <a:t>Sub_Category</a:t>
            </a:r>
            <a:r>
              <a:rPr lang="en-IN" dirty="0"/>
              <a:t>, </a:t>
            </a:r>
            <a:r>
              <a:rPr lang="en-US" dirty="0"/>
              <a:t>Sleeve</a:t>
            </a:r>
            <a:r>
              <a:rPr lang="en-IN" dirty="0"/>
              <a:t>, </a:t>
            </a:r>
            <a:r>
              <a:rPr lang="en-US" dirty="0"/>
              <a:t>Size</a:t>
            </a:r>
            <a:r>
              <a:rPr lang="en-IN" dirty="0"/>
              <a:t> &amp; </a:t>
            </a:r>
            <a:r>
              <a:rPr lang="en-US" dirty="0"/>
              <a:t>product Type</a:t>
            </a:r>
            <a:r>
              <a:rPr lang="en-IN" dirty="0"/>
              <a:t> level.</a:t>
            </a:r>
          </a:p>
          <a:p>
            <a:endParaRPr lang="en-IN" dirty="0"/>
          </a:p>
          <a:p>
            <a:r>
              <a:rPr lang="en-IN" sz="2000" b="1" dirty="0">
                <a:latin typeface="Century Gothic" panose="020B0502020202020204" pitchFamily="34" charset="0"/>
              </a:rPr>
              <a:t>Assumptions: </a:t>
            </a:r>
          </a:p>
          <a:p>
            <a:pPr marL="285750" indent="-285750">
              <a:buFont typeface="Arial" panose="020B0604020202020204" pitchFamily="34" charset="0"/>
              <a:buChar char="•"/>
            </a:pPr>
            <a:r>
              <a:rPr lang="en-IN" dirty="0"/>
              <a:t>Only offline PoS data was to be used, </a:t>
            </a:r>
          </a:p>
          <a:p>
            <a:endParaRPr lang="en-IN" dirty="0"/>
          </a:p>
          <a:p>
            <a:r>
              <a:rPr lang="en-IN" sz="2000" b="1" dirty="0">
                <a:latin typeface="Century Gothic" panose="020B0502020202020204" pitchFamily="34" charset="0"/>
              </a:rPr>
              <a:t>Data:</a:t>
            </a:r>
          </a:p>
          <a:p>
            <a:pPr marL="285750" indent="-285750">
              <a:buFont typeface="Arial" panose="020B0604020202020204" pitchFamily="34" charset="0"/>
              <a:buChar char="•"/>
            </a:pPr>
            <a:r>
              <a:rPr lang="en-IN" dirty="0"/>
              <a:t>Offline PoS Data –1  month (Aug 2016)</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New insights expected:</a:t>
            </a:r>
          </a:p>
          <a:p>
            <a:pPr marL="285750" indent="-285750">
              <a:buFont typeface="Arial" panose="020B0604020202020204" pitchFamily="34" charset="0"/>
              <a:buChar char="•"/>
            </a:pPr>
            <a:r>
              <a:rPr lang="en-IN" dirty="0"/>
              <a:t>Individual customer level  recommendation</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Business value Envisaged</a:t>
            </a:r>
            <a:r>
              <a:rPr lang="en-IN" b="1" dirty="0">
                <a:solidFill>
                  <a:srgbClr val="0070C0"/>
                </a:solidFill>
                <a:latin typeface="Century Gothic" panose="020B0502020202020204" pitchFamily="34" charset="0"/>
              </a:rPr>
              <a:t>:</a:t>
            </a:r>
          </a:p>
          <a:p>
            <a:pPr marL="285750" indent="-285750">
              <a:buFont typeface="Arial" panose="020B0604020202020204" pitchFamily="34" charset="0"/>
              <a:buChar char="•"/>
            </a:pPr>
            <a:r>
              <a:rPr lang="en-IN" dirty="0"/>
              <a:t>Increase repeat revenue by targeting individuals through personalized campaigns</a:t>
            </a:r>
          </a:p>
        </p:txBody>
      </p:sp>
    </p:spTree>
    <p:extLst>
      <p:ext uri="{BB962C8B-B14F-4D97-AF65-F5344CB8AC3E}">
        <p14:creationId xmlns:p14="http://schemas.microsoft.com/office/powerpoint/2010/main" val="8033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5" name="Rectangle 4">
            <a:extLst>
              <a:ext uri="{FF2B5EF4-FFF2-40B4-BE49-F238E27FC236}">
                <a16:creationId xmlns:a16="http://schemas.microsoft.com/office/drawing/2014/main" id="{D9D295D2-B77B-0040-AF05-33EEBB86EBE7}"/>
              </a:ext>
            </a:extLst>
          </p:cNvPr>
          <p:cNvSpPr/>
          <p:nvPr/>
        </p:nvSpPr>
        <p:spPr>
          <a:xfrm>
            <a:off x="518984" y="1186249"/>
            <a:ext cx="5255740" cy="26443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56EB85B-1DEE-E046-A52A-19227C67C917}"/>
              </a:ext>
            </a:extLst>
          </p:cNvPr>
          <p:cNvSpPr/>
          <p:nvPr/>
        </p:nvSpPr>
        <p:spPr>
          <a:xfrm>
            <a:off x="6211329" y="1186568"/>
            <a:ext cx="5552301" cy="186966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220193-3530-CC41-8E27-8587341DFA55}"/>
              </a:ext>
            </a:extLst>
          </p:cNvPr>
          <p:cNvSpPr/>
          <p:nvPr/>
        </p:nvSpPr>
        <p:spPr>
          <a:xfrm>
            <a:off x="518984" y="4036541"/>
            <a:ext cx="5255740" cy="211712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31F1D3-501B-B349-A282-16D268A004F5}"/>
              </a:ext>
            </a:extLst>
          </p:cNvPr>
          <p:cNvSpPr/>
          <p:nvPr/>
        </p:nvSpPr>
        <p:spPr>
          <a:xfrm>
            <a:off x="518984" y="1182290"/>
            <a:ext cx="5255740" cy="2523768"/>
          </a:xfrm>
          <a:prstGeom prst="rect">
            <a:avLst/>
          </a:prstGeom>
        </p:spPr>
        <p:txBody>
          <a:bodyPr wrap="square">
            <a:spAutoFit/>
          </a:bodyPr>
          <a:lstStyle/>
          <a:p>
            <a:r>
              <a:rPr lang="en-IN" sz="1600" b="1" dirty="0">
                <a:latin typeface="Century Gothic" panose="020B0502020202020204" pitchFamily="34" charset="0"/>
              </a:rPr>
              <a:t>Objective / Problem Statement</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More precisely define next best action based on profile, behaviour and choice perceived by customers</a:t>
            </a:r>
          </a:p>
          <a:p>
            <a:pPr marL="285750" indent="-285750">
              <a:buFont typeface="Arial" panose="020B0604020202020204" pitchFamily="34" charset="0"/>
              <a:buChar char="•"/>
            </a:pPr>
            <a:r>
              <a:rPr lang="en-IN" sz="1400" dirty="0">
                <a:latin typeface="Century Gothic" panose="020B0502020202020204" pitchFamily="34" charset="0"/>
              </a:rPr>
              <a:t>More targeted  offerings</a:t>
            </a:r>
            <a:endParaRPr lang="en-IN" dirty="0">
              <a:latin typeface="Century Gothic" panose="020B0502020202020204" pitchFamily="34" charset="0"/>
            </a:endParaRPr>
          </a:p>
          <a:p>
            <a:r>
              <a:rPr lang="en-IN" sz="1600" b="1" dirty="0">
                <a:latin typeface="Century Gothic" panose="020B0502020202020204" pitchFamily="34" charset="0"/>
              </a:rPr>
              <a:t>Benefits</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Discover patterns as per the transactions made by the customer or by profiles of similar customers and make a recommendation in a form of a list of customers ranked by score of the next best offer services.</a:t>
            </a:r>
          </a:p>
          <a:p>
            <a:pPr marL="285750" indent="-285750">
              <a:buFont typeface="Arial" panose="020B0604020202020204" pitchFamily="34" charset="0"/>
              <a:buChar char="•"/>
            </a:pPr>
            <a:r>
              <a:rPr lang="en-IN" sz="1400" dirty="0">
                <a:latin typeface="Century Gothic" panose="020B0502020202020204" pitchFamily="34" charset="0"/>
              </a:rPr>
              <a:t>List of customers in each segment of different usage behaviour or interests.</a:t>
            </a:r>
            <a:endParaRPr lang="en-IN" sz="1400" dirty="0">
              <a:effectLst/>
              <a:latin typeface="Century Gothic" panose="020B0502020202020204" pitchFamily="34" charset="0"/>
            </a:endParaRPr>
          </a:p>
        </p:txBody>
      </p:sp>
      <p:sp>
        <p:nvSpPr>
          <p:cNvPr id="10" name="Rectangle 9">
            <a:extLst>
              <a:ext uri="{FF2B5EF4-FFF2-40B4-BE49-F238E27FC236}">
                <a16:creationId xmlns:a16="http://schemas.microsoft.com/office/drawing/2014/main" id="{2DBF0147-C1FA-4842-9964-23F4423E15B7}"/>
              </a:ext>
            </a:extLst>
          </p:cNvPr>
          <p:cNvSpPr/>
          <p:nvPr/>
        </p:nvSpPr>
        <p:spPr>
          <a:xfrm>
            <a:off x="518984" y="4036541"/>
            <a:ext cx="5255740" cy="2277547"/>
          </a:xfrm>
          <a:prstGeom prst="rect">
            <a:avLst/>
          </a:prstGeom>
        </p:spPr>
        <p:txBody>
          <a:bodyPr wrap="square">
            <a:spAutoFit/>
          </a:bodyPr>
          <a:lstStyle/>
          <a:p>
            <a:r>
              <a:rPr lang="en-IN" sz="1600" b="1" dirty="0">
                <a:latin typeface="Century Gothic" panose="020B0502020202020204" pitchFamily="34" charset="0"/>
              </a:rPr>
              <a:t>Analytics Techniques</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Automatic predictions (CFilter methodology) about the interests of a customer by collecting and analyzing preferences (collaborating)</a:t>
            </a:r>
          </a:p>
          <a:p>
            <a:pPr marL="285750" indent="-285750">
              <a:buFont typeface="Arial" panose="020B0604020202020204" pitchFamily="34" charset="0"/>
              <a:buChar char="•"/>
            </a:pPr>
            <a:r>
              <a:rPr lang="en-IN" sz="1400" dirty="0">
                <a:latin typeface="Century Gothic" panose="020B0502020202020204" pitchFamily="34" charset="0"/>
              </a:rPr>
              <a:t>Kmeans technique to perform cluster analysis on numeric and categorical variables to group customers with the similar need.</a:t>
            </a:r>
          </a:p>
          <a:p>
            <a:pPr marL="285750" indent="-285750">
              <a:buFont typeface="Arial" panose="020B0604020202020204" pitchFamily="34" charset="0"/>
              <a:buChar char="•"/>
            </a:pPr>
            <a:r>
              <a:rPr lang="en-IN" sz="1400" dirty="0">
                <a:latin typeface="Century Gothic" panose="020B0502020202020204" pitchFamily="34" charset="0"/>
              </a:rPr>
              <a:t>Automatic predictions (pSalsa methodology) about the interests of similar customers by analyzing preferences</a:t>
            </a:r>
          </a:p>
          <a:p>
            <a:r>
              <a:rPr lang="en-IN" sz="1400" dirty="0">
                <a:latin typeface="Century Gothic" panose="020B0502020202020204" pitchFamily="34" charset="0"/>
              </a:rPr>
              <a:t> </a:t>
            </a:r>
          </a:p>
        </p:txBody>
      </p:sp>
      <p:sp>
        <p:nvSpPr>
          <p:cNvPr id="11" name="Rectangle 10">
            <a:extLst>
              <a:ext uri="{FF2B5EF4-FFF2-40B4-BE49-F238E27FC236}">
                <a16:creationId xmlns:a16="http://schemas.microsoft.com/office/drawing/2014/main" id="{8E7C10A5-9EB7-AA41-A472-34CED7D35C49}"/>
              </a:ext>
            </a:extLst>
          </p:cNvPr>
          <p:cNvSpPr/>
          <p:nvPr/>
        </p:nvSpPr>
        <p:spPr>
          <a:xfrm>
            <a:off x="6211330" y="1182290"/>
            <a:ext cx="5552302" cy="1631216"/>
          </a:xfrm>
          <a:prstGeom prst="rect">
            <a:avLst/>
          </a:prstGeom>
        </p:spPr>
        <p:txBody>
          <a:bodyPr wrap="square">
            <a:spAutoFit/>
          </a:bodyPr>
          <a:lstStyle/>
          <a:p>
            <a:r>
              <a:rPr lang="en-IN" sz="1600" b="1" dirty="0">
                <a:latin typeface="Century Gothic" panose="020B0502020202020204" pitchFamily="34" charset="0"/>
              </a:rPr>
              <a:t>Work Undertaken</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Analyze POS data</a:t>
            </a:r>
          </a:p>
          <a:p>
            <a:pPr marL="285750" indent="-285750">
              <a:buFont typeface="Arial" panose="020B0604020202020204" pitchFamily="34" charset="0"/>
              <a:buChar char="•"/>
            </a:pPr>
            <a:r>
              <a:rPr lang="en-IN" sz="1400" dirty="0">
                <a:latin typeface="Century Gothic" panose="020B0502020202020204" pitchFamily="34" charset="0"/>
              </a:rPr>
              <a:t>Segment customers depending on their interactions with the store (Segmented using CRM data and RFM -Recency, Frequency, Monetary)</a:t>
            </a:r>
          </a:p>
          <a:p>
            <a:pPr marL="285750" indent="-285750">
              <a:buFont typeface="Arial" panose="020B0604020202020204" pitchFamily="34" charset="0"/>
              <a:buChar char="•"/>
            </a:pPr>
            <a:r>
              <a:rPr lang="en-IN" sz="1400" dirty="0">
                <a:latin typeface="Century Gothic" panose="020B0502020202020204" pitchFamily="34" charset="0"/>
              </a:rPr>
              <a:t>Recommendation is made at</a:t>
            </a:r>
            <a:r>
              <a:rPr lang="en-US" sz="1400" dirty="0">
                <a:latin typeface="Century Gothic" panose="020B0502020202020204" pitchFamily="34" charset="0"/>
              </a:rPr>
              <a:t> Department</a:t>
            </a:r>
            <a:r>
              <a:rPr lang="en-IN" sz="1400" dirty="0">
                <a:latin typeface="Century Gothic" panose="020B0502020202020204" pitchFamily="34" charset="0"/>
              </a:rPr>
              <a:t>, </a:t>
            </a:r>
            <a:r>
              <a:rPr lang="en-US" sz="1400" dirty="0">
                <a:latin typeface="Century Gothic" panose="020B0502020202020204" pitchFamily="34" charset="0"/>
              </a:rPr>
              <a:t>Category</a:t>
            </a:r>
            <a:r>
              <a:rPr lang="en-IN" sz="1400" dirty="0">
                <a:latin typeface="Century Gothic" panose="020B0502020202020204" pitchFamily="34" charset="0"/>
              </a:rPr>
              <a:t>, </a:t>
            </a:r>
            <a:r>
              <a:rPr lang="en-US" sz="1400" dirty="0">
                <a:latin typeface="Century Gothic" panose="020B0502020202020204" pitchFamily="34" charset="0"/>
              </a:rPr>
              <a:t>Sub Category</a:t>
            </a:r>
            <a:r>
              <a:rPr lang="en-IN" sz="1400" dirty="0">
                <a:latin typeface="Century Gothic" panose="020B0502020202020204" pitchFamily="34" charset="0"/>
              </a:rPr>
              <a:t>, </a:t>
            </a:r>
            <a:r>
              <a:rPr lang="en-US" sz="1400" dirty="0">
                <a:latin typeface="Century Gothic" panose="020B0502020202020204" pitchFamily="34" charset="0"/>
              </a:rPr>
              <a:t>Sleeve</a:t>
            </a:r>
            <a:r>
              <a:rPr lang="en-IN" sz="1400" dirty="0">
                <a:latin typeface="Century Gothic" panose="020B0502020202020204" pitchFamily="34" charset="0"/>
              </a:rPr>
              <a:t>, </a:t>
            </a:r>
            <a:r>
              <a:rPr lang="en-US" sz="1400" dirty="0">
                <a:latin typeface="Century Gothic" panose="020B0502020202020204" pitchFamily="34" charset="0"/>
              </a:rPr>
              <a:t>Size</a:t>
            </a:r>
            <a:r>
              <a:rPr lang="en-IN" sz="1400" dirty="0">
                <a:latin typeface="Century Gothic" panose="020B0502020202020204" pitchFamily="34" charset="0"/>
              </a:rPr>
              <a:t>, </a:t>
            </a:r>
            <a:r>
              <a:rPr lang="en-US" sz="1400" dirty="0">
                <a:latin typeface="Century Gothic" panose="020B0502020202020204" pitchFamily="34" charset="0"/>
              </a:rPr>
              <a:t>Product Type level.</a:t>
            </a:r>
            <a:endParaRPr lang="en-IN" sz="1400"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95FCF7AB-DD3C-2740-A050-DA2B417281C2}"/>
              </a:ext>
            </a:extLst>
          </p:cNvPr>
          <p:cNvCxnSpPr/>
          <p:nvPr/>
        </p:nvCxnSpPr>
        <p:spPr>
          <a:xfrm flipH="1">
            <a:off x="0" y="1997898"/>
            <a:ext cx="51898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35A611-86D5-584F-921A-DAD4B611A2B9}"/>
              </a:ext>
            </a:extLst>
          </p:cNvPr>
          <p:cNvCxnSpPr>
            <a:cxnSpLocks/>
          </p:cNvCxnSpPr>
          <p:nvPr/>
        </p:nvCxnSpPr>
        <p:spPr>
          <a:xfrm flipH="1">
            <a:off x="5774724" y="1989882"/>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B420DC-1C3E-DC46-A48B-7EBF171FB0B1}"/>
              </a:ext>
            </a:extLst>
          </p:cNvPr>
          <p:cNvCxnSpPr/>
          <p:nvPr/>
        </p:nvCxnSpPr>
        <p:spPr>
          <a:xfrm flipH="1">
            <a:off x="0" y="5379530"/>
            <a:ext cx="518984" cy="0"/>
          </a:xfrm>
          <a:prstGeom prst="line">
            <a:avLst/>
          </a:prstGeom>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5B3ECE5-5BC3-4240-863C-89423325BFA0}"/>
              </a:ext>
            </a:extLst>
          </p:cNvPr>
          <p:cNvSpPr/>
          <p:nvPr/>
        </p:nvSpPr>
        <p:spPr>
          <a:xfrm>
            <a:off x="6211329" y="3509318"/>
            <a:ext cx="5552300" cy="2462213"/>
          </a:xfrm>
          <a:prstGeom prst="rect">
            <a:avLst/>
          </a:prstGeom>
        </p:spPr>
        <p:txBody>
          <a:bodyPr wrap="square">
            <a:spAutoFit/>
          </a:bodyPr>
          <a:lstStyle/>
          <a:p>
            <a:r>
              <a:rPr lang="en-IN" sz="1400" b="1" dirty="0">
                <a:latin typeface="Century Gothic" panose="020B0502020202020204" pitchFamily="34" charset="0"/>
              </a:rPr>
              <a:t>cFilter -</a:t>
            </a:r>
            <a:r>
              <a:rPr lang="en-IN" sz="1400" dirty="0">
                <a:latin typeface="Century Gothic" panose="020B0502020202020204" pitchFamily="34" charset="0"/>
              </a:rPr>
              <a:t>Analysts use collaborative filtering to find items or events  that are frequently paired with other items or events. For example, an online store that tells a shopper, “Other shoppers who bought this item also bought these items” uses a collaborative filtering algorithm.</a:t>
            </a:r>
          </a:p>
          <a:p>
            <a:endParaRPr lang="en-IN" sz="1400" dirty="0">
              <a:latin typeface="Century Gothic" panose="020B0502020202020204" pitchFamily="34" charset="0"/>
            </a:endParaRPr>
          </a:p>
          <a:p>
            <a:r>
              <a:rPr lang="en-IN" sz="1400" b="1" dirty="0">
                <a:latin typeface="Century Gothic" panose="020B0502020202020204" pitchFamily="34" charset="0"/>
              </a:rPr>
              <a:t>pSALSA-</a:t>
            </a:r>
            <a:r>
              <a:rPr lang="en-IN" sz="1400" dirty="0">
                <a:latin typeface="Century Gothic" panose="020B0502020202020204" pitchFamily="34" charset="0"/>
              </a:rPr>
              <a:t>pSALSA look for similar customers and makes recommendations by finding a set of customers similar to the specific customer, looks at what else the similar</a:t>
            </a:r>
          </a:p>
          <a:p>
            <a:r>
              <a:rPr lang="en-IN" sz="1400" dirty="0">
                <a:latin typeface="Century Gothic" panose="020B0502020202020204" pitchFamily="34" charset="0"/>
              </a:rPr>
              <a:t> customers have purchased, and makes recommendations based on that.</a:t>
            </a:r>
          </a:p>
        </p:txBody>
      </p:sp>
      <p:sp>
        <p:nvSpPr>
          <p:cNvPr id="22" name="Rectangle 21">
            <a:extLst>
              <a:ext uri="{FF2B5EF4-FFF2-40B4-BE49-F238E27FC236}">
                <a16:creationId xmlns:a16="http://schemas.microsoft.com/office/drawing/2014/main" id="{8330803A-E328-7049-9BBA-F31E36FE8C8D}"/>
              </a:ext>
            </a:extLst>
          </p:cNvPr>
          <p:cNvSpPr/>
          <p:nvPr/>
        </p:nvSpPr>
        <p:spPr>
          <a:xfrm>
            <a:off x="6211330" y="3509318"/>
            <a:ext cx="5552300" cy="26443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88ABE903-C3D3-E84C-B288-5973B904A661}"/>
              </a:ext>
            </a:extLst>
          </p:cNvPr>
          <p:cNvCxnSpPr>
            <a:cxnSpLocks/>
          </p:cNvCxnSpPr>
          <p:nvPr/>
        </p:nvCxnSpPr>
        <p:spPr>
          <a:xfrm flipH="1">
            <a:off x="11763629" y="1919860"/>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F403BCE-8660-894D-93B2-59162D0514D3}"/>
              </a:ext>
            </a:extLst>
          </p:cNvPr>
          <p:cNvCxnSpPr>
            <a:cxnSpLocks/>
          </p:cNvCxnSpPr>
          <p:nvPr/>
        </p:nvCxnSpPr>
        <p:spPr>
          <a:xfrm flipH="1">
            <a:off x="11763629" y="5593936"/>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B0A57D-EE32-7245-ACEE-7B16F636BE7C}"/>
              </a:ext>
            </a:extLst>
          </p:cNvPr>
          <p:cNvCxnSpPr>
            <a:cxnSpLocks/>
          </p:cNvCxnSpPr>
          <p:nvPr/>
        </p:nvCxnSpPr>
        <p:spPr>
          <a:xfrm flipH="1">
            <a:off x="5774723" y="5519796"/>
            <a:ext cx="436606" cy="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65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5109091"/>
          </a:xfrm>
          <a:prstGeom prst="rect">
            <a:avLst/>
          </a:prstGeom>
        </p:spPr>
        <p:txBody>
          <a:bodyPr wrap="square">
            <a:spAutoFit/>
          </a:bodyPr>
          <a:lstStyle/>
          <a:p>
            <a:r>
              <a:rPr lang="en-IN" sz="2000" b="1" dirty="0">
                <a:latin typeface="Century Gothic" panose="020B0502020202020204" pitchFamily="34" charset="0"/>
              </a:rPr>
              <a:t>Observations:</a:t>
            </a:r>
            <a:endParaRPr lang="en-IN" sz="2400" dirty="0"/>
          </a:p>
          <a:p>
            <a:r>
              <a:rPr lang="en-IN" dirty="0"/>
              <a:t>Following attributes from PoS records were selected for analysis: </a:t>
            </a:r>
            <a:br>
              <a:rPr lang="en-IN" dirty="0"/>
            </a:br>
            <a:endParaRPr lang="en-IN" dirty="0"/>
          </a:p>
          <a:p>
            <a:pPr marL="285750" indent="-285750">
              <a:buFont typeface="Arial" panose="020B0604020202020204" pitchFamily="34" charset="0"/>
              <a:buChar char="•"/>
            </a:pPr>
            <a:r>
              <a:rPr lang="en-IN" dirty="0"/>
              <a:t>Bill number, Bill Date, Store id, Customer id, </a:t>
            </a:r>
            <a:r>
              <a:rPr lang="en-US" dirty="0"/>
              <a:t>Sub-brand, Department</a:t>
            </a:r>
            <a:r>
              <a:rPr lang="en-IN" dirty="0"/>
              <a:t>, </a:t>
            </a:r>
            <a:r>
              <a:rPr lang="en-US" dirty="0"/>
              <a:t>Category</a:t>
            </a:r>
            <a:r>
              <a:rPr lang="en-IN" dirty="0"/>
              <a:t>, </a:t>
            </a:r>
            <a:r>
              <a:rPr lang="en-US" dirty="0"/>
              <a:t>Sub Category</a:t>
            </a:r>
            <a:r>
              <a:rPr lang="en-IN" dirty="0"/>
              <a:t>, </a:t>
            </a:r>
            <a:r>
              <a:rPr lang="en-US" dirty="0"/>
              <a:t>Sleeve</a:t>
            </a:r>
            <a:r>
              <a:rPr lang="en-IN" dirty="0"/>
              <a:t>, </a:t>
            </a:r>
            <a:r>
              <a:rPr lang="en-US" dirty="0"/>
              <a:t>Size</a:t>
            </a:r>
            <a:r>
              <a:rPr lang="en-IN" dirty="0"/>
              <a:t>, </a:t>
            </a:r>
            <a:r>
              <a:rPr lang="en-US" dirty="0"/>
              <a:t>Product Type</a:t>
            </a:r>
            <a:r>
              <a:rPr lang="en-IN" dirty="0"/>
              <a:t>, Quantity &amp; Selling price.</a:t>
            </a:r>
          </a:p>
          <a:p>
            <a:pPr marL="285750" indent="-285750">
              <a:buFont typeface="Arial" panose="020B0604020202020204" pitchFamily="34" charset="0"/>
              <a:buChar char="•"/>
            </a:pPr>
            <a:r>
              <a:rPr lang="en-IN" dirty="0"/>
              <a:t>Total number of PoS records provided</a:t>
            </a:r>
            <a:r>
              <a:rPr lang="en-IN" b="1" dirty="0"/>
              <a:t>: 45492 </a:t>
            </a:r>
            <a:endParaRPr lang="en-IN" dirty="0"/>
          </a:p>
          <a:p>
            <a:pPr marL="285750" indent="-285750">
              <a:buFont typeface="Arial" panose="020B0604020202020204" pitchFamily="34" charset="0"/>
              <a:buChar char="•"/>
            </a:pPr>
            <a:r>
              <a:rPr lang="en-IN" dirty="0"/>
              <a:t>Initially, the Data was loaded in AS-IS form, and later it was cleaned as described in the last slide From analytical and recommendation perspective, 7 key attributes were selected from PoS data </a:t>
            </a:r>
          </a:p>
          <a:p>
            <a:pPr marL="742950" lvl="1" indent="-285750">
              <a:buFont typeface="Arial" panose="020B0604020202020204" pitchFamily="34" charset="0"/>
              <a:buChar char="•"/>
            </a:pPr>
            <a:r>
              <a:rPr lang="en-IN" sz="1600" dirty="0"/>
              <a:t>Customer Id</a:t>
            </a:r>
          </a:p>
          <a:p>
            <a:pPr marL="742950" lvl="1" indent="-285750">
              <a:buFont typeface="Arial" panose="020B0604020202020204" pitchFamily="34" charset="0"/>
              <a:buChar char="•"/>
            </a:pPr>
            <a:r>
              <a:rPr lang="en-IN" sz="1600" dirty="0"/>
              <a:t>Sub Brand</a:t>
            </a:r>
          </a:p>
          <a:p>
            <a:pPr marL="742950" lvl="1" indent="-285750">
              <a:buFont typeface="Arial" panose="020B0604020202020204" pitchFamily="34" charset="0"/>
              <a:buChar char="•"/>
            </a:pPr>
            <a:r>
              <a:rPr lang="en-US" sz="1600" dirty="0"/>
              <a:t>Department</a:t>
            </a:r>
            <a:endParaRPr lang="en-IN" sz="1600" dirty="0"/>
          </a:p>
          <a:p>
            <a:pPr marL="742950" lvl="1" indent="-285750">
              <a:buFont typeface="Arial" panose="020B0604020202020204" pitchFamily="34" charset="0"/>
              <a:buChar char="•"/>
            </a:pPr>
            <a:r>
              <a:rPr lang="en-IN" sz="1600" dirty="0"/>
              <a:t>Category</a:t>
            </a:r>
          </a:p>
          <a:p>
            <a:pPr marL="742950" lvl="1" indent="-285750">
              <a:buFont typeface="Arial" panose="020B0604020202020204" pitchFamily="34" charset="0"/>
              <a:buChar char="•"/>
            </a:pPr>
            <a:r>
              <a:rPr lang="en-US" sz="1600" dirty="0"/>
              <a:t>Sub Category</a:t>
            </a:r>
            <a:endParaRPr lang="en-IN" sz="1600" dirty="0"/>
          </a:p>
          <a:p>
            <a:pPr marL="742950" lvl="1" indent="-285750">
              <a:buFont typeface="Arial" panose="020B0604020202020204" pitchFamily="34" charset="0"/>
              <a:buChar char="•"/>
            </a:pPr>
            <a:r>
              <a:rPr lang="en-US" sz="1600" dirty="0"/>
              <a:t>Sleeve</a:t>
            </a:r>
            <a:endParaRPr lang="en-IN" sz="1600" dirty="0"/>
          </a:p>
          <a:p>
            <a:pPr marL="742950" lvl="1" indent="-285750">
              <a:buFont typeface="Arial" panose="020B0604020202020204" pitchFamily="34" charset="0"/>
              <a:buChar char="•"/>
            </a:pPr>
            <a:r>
              <a:rPr lang="en-US" sz="1600" dirty="0"/>
              <a:t>Size</a:t>
            </a:r>
            <a:br>
              <a:rPr lang="en-IN" sz="1600" dirty="0"/>
            </a:br>
            <a:r>
              <a:rPr lang="en-US" sz="1600" dirty="0"/>
              <a:t>Product Type</a:t>
            </a:r>
          </a:p>
          <a:p>
            <a:pPr marL="742950" lvl="1" indent="-285750">
              <a:buFont typeface="Arial" panose="020B0604020202020204" pitchFamily="34" charset="0"/>
              <a:buChar char="•"/>
            </a:pPr>
            <a:endParaRPr lang="en-IN" sz="1600" dirty="0"/>
          </a:p>
          <a:p>
            <a:r>
              <a:rPr lang="en-IN" dirty="0"/>
              <a:t>These 7 attributes were concatenated into one string and was used as a parameter for visualizing output.</a:t>
            </a:r>
          </a:p>
          <a:p>
            <a:endParaRPr lang="en-IN" b="1" dirty="0"/>
          </a:p>
        </p:txBody>
      </p:sp>
    </p:spTree>
    <p:extLst>
      <p:ext uri="{BB962C8B-B14F-4D97-AF65-F5344CB8AC3E}">
        <p14:creationId xmlns:p14="http://schemas.microsoft.com/office/powerpoint/2010/main" val="207167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268608" y="1332533"/>
            <a:ext cx="11468683" cy="276999"/>
          </a:xfrm>
          <a:prstGeom prst="rect">
            <a:avLst/>
          </a:prstGeom>
        </p:spPr>
        <p:txBody>
          <a:bodyPr wrap="square">
            <a:spAutoFit/>
          </a:bodyPr>
          <a:lstStyle/>
          <a:p>
            <a:r>
              <a:rPr lang="en-IN" sz="1200" b="1" dirty="0">
                <a:latin typeface="Century Gothic" panose="020B0502020202020204" pitchFamily="34" charset="0"/>
              </a:rPr>
              <a:t>Raw Data</a:t>
            </a:r>
            <a:endParaRPr lang="en-IN" sz="1200" dirty="0"/>
          </a:p>
        </p:txBody>
      </p:sp>
      <p:pic>
        <p:nvPicPr>
          <p:cNvPr id="8" name="Picture 7" descr="A screenshot of a cell phone&#13;&#10;&#13;&#10;Description automatically generated">
            <a:extLst>
              <a:ext uri="{FF2B5EF4-FFF2-40B4-BE49-F238E27FC236}">
                <a16:creationId xmlns:a16="http://schemas.microsoft.com/office/drawing/2014/main" id="{3B392B6D-2B12-0345-85D7-241C26A1C52F}"/>
              </a:ext>
            </a:extLst>
          </p:cNvPr>
          <p:cNvPicPr>
            <a:picLocks noChangeAspect="1"/>
          </p:cNvPicPr>
          <p:nvPr/>
        </p:nvPicPr>
        <p:blipFill>
          <a:blip r:embed="rId2"/>
          <a:stretch>
            <a:fillRect/>
          </a:stretch>
        </p:blipFill>
        <p:spPr>
          <a:xfrm>
            <a:off x="2304878" y="1529555"/>
            <a:ext cx="6776300" cy="2030859"/>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235E063E-DE70-D84D-80AF-181F9F5362A7}"/>
              </a:ext>
            </a:extLst>
          </p:cNvPr>
          <p:cNvPicPr>
            <a:picLocks noChangeAspect="1"/>
          </p:cNvPicPr>
          <p:nvPr/>
        </p:nvPicPr>
        <p:blipFill>
          <a:blip r:embed="rId3"/>
          <a:stretch>
            <a:fillRect/>
          </a:stretch>
        </p:blipFill>
        <p:spPr>
          <a:xfrm>
            <a:off x="2304878" y="3747482"/>
            <a:ext cx="3232321" cy="2582437"/>
          </a:xfrm>
          <a:prstGeom prst="rect">
            <a:avLst/>
          </a:prstGeom>
        </p:spPr>
      </p:pic>
      <p:sp>
        <p:nvSpPr>
          <p:cNvPr id="11" name="Rectangle 10">
            <a:extLst>
              <a:ext uri="{FF2B5EF4-FFF2-40B4-BE49-F238E27FC236}">
                <a16:creationId xmlns:a16="http://schemas.microsoft.com/office/drawing/2014/main" id="{E4E55A08-0001-C144-8F32-A90E36CE0B24}"/>
              </a:ext>
            </a:extLst>
          </p:cNvPr>
          <p:cNvSpPr/>
          <p:nvPr/>
        </p:nvSpPr>
        <p:spPr>
          <a:xfrm>
            <a:off x="249730" y="3630436"/>
            <a:ext cx="11468683" cy="646331"/>
          </a:xfrm>
          <a:prstGeom prst="rect">
            <a:avLst/>
          </a:prstGeom>
        </p:spPr>
        <p:txBody>
          <a:bodyPr wrap="square">
            <a:spAutoFit/>
          </a:bodyPr>
          <a:lstStyle/>
          <a:p>
            <a:r>
              <a:rPr lang="en-IN" sz="1200" b="1" dirty="0">
                <a:latin typeface="Century Gothic" panose="020B0502020202020204" pitchFamily="34" charset="0"/>
              </a:rPr>
              <a:t>Derived Product Column</a:t>
            </a:r>
          </a:p>
          <a:p>
            <a:endParaRPr lang="en-IN" sz="2400" dirty="0"/>
          </a:p>
        </p:txBody>
      </p:sp>
    </p:spTree>
    <p:extLst>
      <p:ext uri="{BB962C8B-B14F-4D97-AF65-F5344CB8AC3E}">
        <p14:creationId xmlns:p14="http://schemas.microsoft.com/office/powerpoint/2010/main" val="393375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Results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933278" y="3152472"/>
            <a:ext cx="10160000" cy="1200329"/>
          </a:xfrm>
          <a:prstGeom prst="rect">
            <a:avLst/>
          </a:prstGeom>
        </p:spPr>
        <p:txBody>
          <a:bodyPr wrap="square">
            <a:spAutoFit/>
          </a:bodyPr>
          <a:lstStyle/>
          <a:p>
            <a:endParaRPr lang="en-IN" dirty="0"/>
          </a:p>
          <a:p>
            <a:r>
              <a:rPr lang="en-IN" dirty="0"/>
              <a:t>Recommendation provided at 7 selected levels along with Recommendation Score and New Recommendation Flag (using WSRecommender)</a:t>
            </a:r>
          </a:p>
          <a:p>
            <a:endParaRPr lang="en-IN" b="1" dirty="0"/>
          </a:p>
        </p:txBody>
      </p:sp>
      <p:pic>
        <p:nvPicPr>
          <p:cNvPr id="6" name="Picture 5" descr="A screenshot of a cell phone&#13;&#10;&#13;&#10;Description automatically generated">
            <a:extLst>
              <a:ext uri="{FF2B5EF4-FFF2-40B4-BE49-F238E27FC236}">
                <a16:creationId xmlns:a16="http://schemas.microsoft.com/office/drawing/2014/main" id="{8CD7E51A-6C74-E04B-B1FB-8A01AF84043C}"/>
              </a:ext>
            </a:extLst>
          </p:cNvPr>
          <p:cNvPicPr>
            <a:picLocks noChangeAspect="1"/>
          </p:cNvPicPr>
          <p:nvPr/>
        </p:nvPicPr>
        <p:blipFill>
          <a:blip r:embed="rId2"/>
          <a:stretch>
            <a:fillRect/>
          </a:stretch>
        </p:blipFill>
        <p:spPr>
          <a:xfrm>
            <a:off x="933278" y="4260428"/>
            <a:ext cx="6014459" cy="1826892"/>
          </a:xfrm>
          <a:prstGeom prst="rect">
            <a:avLst/>
          </a:prstGeom>
        </p:spPr>
      </p:pic>
      <p:pic>
        <p:nvPicPr>
          <p:cNvPr id="7" name="Picture 6" descr="A screenshot of a cell phone&#13;&#10;&#13;&#10;Description automatically generated">
            <a:extLst>
              <a:ext uri="{FF2B5EF4-FFF2-40B4-BE49-F238E27FC236}">
                <a16:creationId xmlns:a16="http://schemas.microsoft.com/office/drawing/2014/main" id="{E951A7D4-EB3F-214D-8132-4BEB125BAAEF}"/>
              </a:ext>
            </a:extLst>
          </p:cNvPr>
          <p:cNvPicPr>
            <a:picLocks noChangeAspect="1"/>
          </p:cNvPicPr>
          <p:nvPr/>
        </p:nvPicPr>
        <p:blipFill>
          <a:blip r:embed="rId3"/>
          <a:stretch>
            <a:fillRect/>
          </a:stretch>
        </p:blipFill>
        <p:spPr>
          <a:xfrm>
            <a:off x="933278" y="1675106"/>
            <a:ext cx="7787210" cy="1701606"/>
          </a:xfrm>
          <a:prstGeom prst="rect">
            <a:avLst/>
          </a:prstGeom>
        </p:spPr>
      </p:pic>
      <p:sp>
        <p:nvSpPr>
          <p:cNvPr id="8" name="Rectangle 7">
            <a:extLst>
              <a:ext uri="{FF2B5EF4-FFF2-40B4-BE49-F238E27FC236}">
                <a16:creationId xmlns:a16="http://schemas.microsoft.com/office/drawing/2014/main" id="{E862F754-E2FA-B84B-90CF-39B9DE4F7391}"/>
              </a:ext>
            </a:extLst>
          </p:cNvPr>
          <p:cNvSpPr/>
          <p:nvPr/>
        </p:nvSpPr>
        <p:spPr>
          <a:xfrm>
            <a:off x="933278" y="1252800"/>
            <a:ext cx="10160000" cy="646331"/>
          </a:xfrm>
          <a:prstGeom prst="rect">
            <a:avLst/>
          </a:prstGeom>
        </p:spPr>
        <p:txBody>
          <a:bodyPr wrap="square">
            <a:spAutoFit/>
          </a:bodyPr>
          <a:lstStyle/>
          <a:p>
            <a:r>
              <a:rPr lang="en-IN" dirty="0"/>
              <a:t>cFilter gives list of similar items along with many important similarity metrics as given below :</a:t>
            </a:r>
          </a:p>
          <a:p>
            <a:endParaRPr lang="en-IN" b="1" dirty="0"/>
          </a:p>
        </p:txBody>
      </p:sp>
    </p:spTree>
    <p:extLst>
      <p:ext uri="{BB962C8B-B14F-4D97-AF65-F5344CB8AC3E}">
        <p14:creationId xmlns:p14="http://schemas.microsoft.com/office/powerpoint/2010/main" val="321246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using AppCenter</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970318"/>
          </a:xfrm>
          <a:prstGeom prst="rect">
            <a:avLst/>
          </a:prstGeom>
        </p:spPr>
        <p:txBody>
          <a:bodyPr wrap="square">
            <a:spAutoFit/>
          </a:bodyPr>
          <a:lstStyle/>
          <a:p>
            <a:pPr marL="285750" indent="-285750">
              <a:buFont typeface="Arial" panose="020B0604020202020204" pitchFamily="34" charset="0"/>
              <a:buChar char="•"/>
            </a:pPr>
            <a:r>
              <a:rPr lang="en-IN" dirty="0"/>
              <a:t>Vantage provides a simple SQL implementation of </a:t>
            </a:r>
            <a:r>
              <a:rPr lang="en-IN" b="1" dirty="0"/>
              <a:t>cFilter</a:t>
            </a:r>
            <a:r>
              <a:rPr lang="en-IN" dirty="0"/>
              <a:t> and </a:t>
            </a:r>
            <a:r>
              <a:rPr lang="en-IN" b="1" dirty="0"/>
              <a:t>pSALSA</a:t>
            </a:r>
            <a:r>
              <a:rPr lang="en-IN" dirty="0"/>
              <a:t> algorithms. The cleaned PoS Data was run against both these algorithms.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analyses showed that most frequently bought item was carry bag (Fig 1). After consulting, it was decided to remove PoS records with Carry bag as a line item.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again, and this time the analyses showed some accessories as most significant items (Fig 2).  Subsequently it was decided to remove Accessories from the Analyses.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for the third time with only “main” items. This time it showed correlation between Shirts, and Trousers and fit apparel preference etc. (Fig 3).</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recommender was run each time, and with each run, the model improved. </a:t>
            </a:r>
          </a:p>
          <a:p>
            <a:endParaRPr lang="en-IN" b="1" dirty="0"/>
          </a:p>
        </p:txBody>
      </p:sp>
    </p:spTree>
    <p:extLst>
      <p:ext uri="{BB962C8B-B14F-4D97-AF65-F5344CB8AC3E}">
        <p14:creationId xmlns:p14="http://schemas.microsoft.com/office/powerpoint/2010/main" val="2120327818"/>
      </p:ext>
    </p:extLst>
  </p:cSld>
  <p:clrMapOvr>
    <a:masterClrMapping/>
  </p:clrMapOvr>
</p:sld>
</file>

<file path=ppt/theme/theme1.xml><?xml version="1.0" encoding="utf-8"?>
<a:theme xmlns:a="http://schemas.openxmlformats.org/drawingml/2006/main" name="Theme1">
  <a:themeElements>
    <a:clrScheme name="Teradata Colors 2018">
      <a:dk1>
        <a:srgbClr val="6B767D"/>
      </a:dk1>
      <a:lt1>
        <a:srgbClr val="FFFFFF"/>
      </a:lt1>
      <a:dk2>
        <a:srgbClr val="384851"/>
      </a:dk2>
      <a:lt2>
        <a:srgbClr val="E7E6E6"/>
      </a:lt2>
      <a:accent1>
        <a:srgbClr val="F3753F"/>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4625</TotalTime>
  <Words>1065</Words>
  <Application>Microsoft Macintosh PowerPoint</Application>
  <PresentationFormat>Widescreen</PresentationFormat>
  <Paragraphs>154</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Regular</vt:lpstr>
      <vt:lpstr>Century Gothic</vt:lpstr>
      <vt:lpstr>System Font Regular</vt:lpstr>
      <vt:lpstr>Theme1</vt:lpstr>
      <vt:lpstr>PowerPoint Presentation</vt:lpstr>
      <vt:lpstr>Agenda</vt:lpstr>
      <vt:lpstr>Objective &amp; Values of PoC</vt:lpstr>
      <vt:lpstr>Use case Description</vt:lpstr>
      <vt:lpstr>Analysis &amp; Insights</vt:lpstr>
      <vt:lpstr>Data Quality &amp; Pre-Processing</vt:lpstr>
      <vt:lpstr>Data Quality &amp; Pre-Processing</vt:lpstr>
      <vt:lpstr>cFilter Recommendation Results</vt:lpstr>
      <vt:lpstr>Analysis &amp; Insights – using AppCenter</vt:lpstr>
      <vt:lpstr>Analysis &amp; Insights – cFilter Product Affinity Charts</vt:lpstr>
      <vt:lpstr>cFilter Recommendation Validation Approach</vt:lpstr>
      <vt:lpstr>cFilter Recommendation – Predicted Vs. Actual</vt:lpstr>
      <vt:lpstr>pSALSA Recommendation Results  Segmentation -&gt; pSALSA</vt:lpstr>
      <vt:lpstr>pSALSA Recommendation Results</vt:lpstr>
      <vt:lpstr>Analysis &amp; Insights – pSALSA User-Product Affinity Charts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Rathore, Hemant</cp:lastModifiedBy>
  <cp:revision>34</cp:revision>
  <dcterms:created xsi:type="dcterms:W3CDTF">2018-10-17T18:32:04Z</dcterms:created>
  <dcterms:modified xsi:type="dcterms:W3CDTF">2019-05-24T06:55:31Z</dcterms:modified>
</cp:coreProperties>
</file>